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mp4" ContentType="video/unknown"/>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50"/>
  </p:notesMasterIdLst>
  <p:sldIdLst>
    <p:sldId id="270" r:id="rId5"/>
    <p:sldId id="286" r:id="rId6"/>
    <p:sldId id="272" r:id="rId7"/>
    <p:sldId id="271" r:id="rId8"/>
    <p:sldId id="294" r:id="rId9"/>
    <p:sldId id="273" r:id="rId10"/>
    <p:sldId id="274" r:id="rId11"/>
    <p:sldId id="275" r:id="rId12"/>
    <p:sldId id="287" r:id="rId13"/>
    <p:sldId id="285" r:id="rId14"/>
    <p:sldId id="276"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279" r:id="rId39"/>
    <p:sldId id="288" r:id="rId40"/>
    <p:sldId id="280" r:id="rId41"/>
    <p:sldId id="289" r:id="rId42"/>
    <p:sldId id="281" r:id="rId43"/>
    <p:sldId id="282" r:id="rId44"/>
    <p:sldId id="277" r:id="rId45"/>
    <p:sldId id="283" r:id="rId46"/>
    <p:sldId id="295" r:id="rId47"/>
    <p:sldId id="290" r:id="rId48"/>
    <p:sldId id="291"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85">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gBnKrduE1vV7XgvRad8CdSJXKYl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1F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D385EA-632C-25FA-29F5-4FBEE0BFDF3B}" v="48" dt="2024-02-04T18:01:42.295"/>
    <p1510:client id="{390D69F2-7E1C-8803-57D9-43000F45F5BB}" v="1965" dt="2024-02-04T16:35:42.874"/>
    <p1510:client id="{669070EE-1B2E-D5A9-FAEF-0473CB1CBC6D}" v="2203" dt="2024-02-05T16:30:53.709"/>
    <p1510:client id="{7E01405D-BF54-A6F2-084B-00936FA42FDD}" v="37" dt="2024-02-06T10:58:06.934"/>
    <p1510:client id="{80ED56FD-771C-AF49-8261-B514CFB07F36}" v="748" dt="2024-02-05T15:44:16.933"/>
    <p1510:client id="{BB3B747F-7F9B-D95A-E9CF-70D08F085E87}" v="165" dt="2024-02-05T12:45:04.006"/>
    <p1510:client id="{BC0C9CA8-4074-7FEB-FC84-5F8ACBC8EB97}" v="8" dt="2024-02-05T14:59:57.539"/>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 d="2"/>
          <a:sy n="1" d="2"/>
        </p:scale>
        <p:origin x="-2520" y="-744"/>
      </p:cViewPr>
      <p:guideLst>
        <p:guide orient="horz" pos="685"/>
        <p:guide pos="2880"/>
      </p:guideLst>
    </p:cSldViewPr>
  </p:slideViewPr>
  <p:notesTextViewPr>
    <p:cViewPr>
      <p:scale>
        <a:sx n="100" d="100"/>
        <a:sy n="100" d="100"/>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customschemas.google.com/relationships/presentationmetadata" Target="metadata"/><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57" Type="http://schemas.microsoft.com/office/2015/10/relationships/revisionInfo" Target="revisionInfo.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097878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s://www.coretrustseal.or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larin.eu/content/assessment-procedure" TargetMode="External"/><Relationship Id="rId4" Type="http://schemas.openxmlformats.org/officeDocument/2006/relationships/hyperlink" Target="https://www.coretrustseal.org/"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a685082fb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a685082fb9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SzPts val="1100"/>
            </a:pPr>
            <a:r>
              <a:rPr lang="en"/>
              <a:t>We will move to another infrastructure, CLARIN, the Common Language Resource Infra devoted to all disciplines that have as object of study the language (or use language as vehicle of communication]. [</a:t>
            </a:r>
            <a:r>
              <a:rPr lang="en-US"/>
              <a:t>CLARIN’s mission is to create and maintain an infrastructure for the sharing, use and sustainability of language data and tools  to support researchers in the humanities and social sciences. </a:t>
            </a:r>
            <a:endParaRPr lang="en-US"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CLARIN moves in the realm of Open Science. CLARIN promoting... providing data in OA for research purposes, implementing FAIR principles, promoting responsible data science, supporting diversity, many languages and many modalities</a:t>
            </a:r>
          </a:p>
          <a:p>
            <a:r>
              <a:rPr lang="en-US"/>
              <a:t>The Open Science declaration is contained in a programmatic paper </a:t>
            </a:r>
          </a:p>
        </p:txBody>
      </p:sp>
      <p:sp>
        <p:nvSpPr>
          <p:cNvPr id="4" name="Segnaposto numero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5730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xmlns="" id="{03753A84-4C5F-9532-7467-5F4309505D86}"/>
            </a:ext>
          </a:extLst>
        </p:cNvPr>
        <p:cNvGrpSpPr/>
        <p:nvPr/>
      </p:nvGrpSpPr>
      <p:grpSpPr>
        <a:xfrm>
          <a:off x="0" y="0"/>
          <a:ext cx="0" cy="0"/>
          <a:chOff x="0" y="0"/>
          <a:chExt cx="0" cy="0"/>
        </a:xfrm>
      </p:grpSpPr>
      <p:sp>
        <p:nvSpPr>
          <p:cNvPr id="122" name="Google Shape;122;g2a685082fb9_0_78:notes">
            <a:extLst>
              <a:ext uri="{FF2B5EF4-FFF2-40B4-BE49-F238E27FC236}">
                <a16:creationId xmlns:a16="http://schemas.microsoft.com/office/drawing/2014/main" xmlns="" id="{6065B56C-1E00-ADBF-5AA4-AEE43ED7BF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a16="http://schemas.microsoft.com/office/drawing/2014/main" xmlns="" id="{703A3E79-86ED-101A-1A3C-5CBBF576BED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SzPts val="1100"/>
            </a:pPr>
            <a:r>
              <a:rPr lang="en-US" noProof="0"/>
              <a:t>IMPACT STORIES turned out to be more self explanatory as well as convincing. </a:t>
            </a:r>
            <a:r>
              <a:rPr lang="en-US"/>
              <a:t>The case of </a:t>
            </a:r>
            <a:r>
              <a:rPr lang="en-US" err="1"/>
              <a:t>ParlaMint</a:t>
            </a:r>
            <a:r>
              <a:rPr lang="en-US"/>
              <a:t>. It is a flagship project funded by CLARIN, developed by many national consortia, that has built a comparable corpus of data from 17 </a:t>
            </a:r>
            <a:r>
              <a:rPr lang="en-US" err="1"/>
              <a:t>european</a:t>
            </a:r>
            <a:r>
              <a:rPr lang="en-US"/>
              <a:t> parliaments</a:t>
            </a:r>
          </a:p>
          <a:p>
            <a:pPr marL="0" indent="0">
              <a:buSzPts val="1100"/>
            </a:pPr>
            <a:r>
              <a:rPr lang="en-US" noProof="0"/>
              <a:t>For example, </a:t>
            </a:r>
            <a:r>
              <a:rPr lang="en-US" err="1"/>
              <a:t>Parlamint</a:t>
            </a:r>
            <a:r>
              <a:rPr lang="en-US"/>
              <a:t> is</a:t>
            </a:r>
            <a:r>
              <a:rPr lang="en-US" noProof="0"/>
              <a:t> not only relevant for linguistic investigations but also for political studies and research questions that go beyond language.</a:t>
            </a:r>
            <a:endParaRPr lang="en-US"/>
          </a:p>
        </p:txBody>
      </p:sp>
    </p:spTree>
    <p:extLst>
      <p:ext uri="{BB962C8B-B14F-4D97-AF65-F5344CB8AC3E}">
        <p14:creationId xmlns:p14="http://schemas.microsoft.com/office/powerpoint/2010/main" val="2300645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 xmlns:a16="http://schemas.microsoft.com/office/drawing/2014/main" id="{887F120F-9F2A-AB8D-8720-99FB5E6675B5}"/>
            </a:ext>
          </a:extLst>
        </p:cNvPr>
        <p:cNvGrpSpPr/>
        <p:nvPr/>
      </p:nvGrpSpPr>
      <p:grpSpPr>
        <a:xfrm>
          <a:off x="0" y="0"/>
          <a:ext cx="0" cy="0"/>
          <a:chOff x="0" y="0"/>
          <a:chExt cx="0" cy="0"/>
        </a:xfrm>
      </p:grpSpPr>
      <p:sp>
        <p:nvSpPr>
          <p:cNvPr id="122" name="Google Shape;122;g2a685082fb9_0_78:notes">
            <a:extLst>
              <a:ext uri="{FF2B5EF4-FFF2-40B4-BE49-F238E27FC236}">
                <a16:creationId xmlns="" xmlns:a16="http://schemas.microsoft.com/office/drawing/2014/main" id="{07260BED-B4DA-2B15-29D0-5CC9287E29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 xmlns:a16="http://schemas.microsoft.com/office/drawing/2014/main" id="{FE82C8AB-F80A-2050-3044-6EC3B2A1837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Since the 1</a:t>
            </a:r>
            <a:r>
              <a:rPr lang="en-US" baseline="30000" dirty="0"/>
              <a:t>st</a:t>
            </a:r>
            <a:r>
              <a:rPr lang="en-US" dirty="0"/>
              <a:t> of October 2015 Italy is a full member of the CLARIN-ERIC consortium. I</a:t>
            </a:r>
            <a:r>
              <a:rPr lang="en-US" baseline="0" dirty="0"/>
              <a:t> </a:t>
            </a:r>
            <a:r>
              <a:rPr lang="en-US" baseline="0" dirty="0" err="1"/>
              <a:t>principali</a:t>
            </a:r>
            <a:r>
              <a:rPr lang="en-US" baseline="0" dirty="0"/>
              <a:t> </a:t>
            </a:r>
            <a:r>
              <a:rPr lang="en-US" baseline="0" dirty="0" err="1"/>
              <a:t>attori</a:t>
            </a:r>
            <a:r>
              <a:rPr lang="en-US" baseline="0" dirty="0"/>
              <a:t> di </a:t>
            </a:r>
            <a:r>
              <a:rPr lang="en-US" baseline="0" dirty="0" err="1"/>
              <a:t>questa</a:t>
            </a:r>
            <a:r>
              <a:rPr lang="en-US" baseline="0" dirty="0"/>
              <a:t> </a:t>
            </a:r>
            <a:r>
              <a:rPr lang="en-US" baseline="0" dirty="0" err="1"/>
              <a:t>operazione</a:t>
            </a:r>
            <a:r>
              <a:rPr lang="en-US" baseline="0" dirty="0"/>
              <a:t> </a:t>
            </a:r>
            <a:r>
              <a:rPr lang="en-US" baseline="0" dirty="0" err="1"/>
              <a:t>sono</a:t>
            </a:r>
            <a:r>
              <a:rPr lang="en-US" baseline="0" dirty="0"/>
              <a:t> </a:t>
            </a:r>
            <a:r>
              <a:rPr lang="en-US" baseline="0" dirty="0" err="1"/>
              <a:t>il</a:t>
            </a:r>
            <a:r>
              <a:rPr lang="en-US" baseline="0" dirty="0"/>
              <a:t> MUR </a:t>
            </a:r>
            <a:r>
              <a:rPr lang="en-US" baseline="0" dirty="0" err="1"/>
              <a:t>che</a:t>
            </a:r>
            <a:r>
              <a:rPr lang="en-US" baseline="0" dirty="0"/>
              <a:t> ha </a:t>
            </a:r>
            <a:r>
              <a:rPr lang="en-US" baseline="0" dirty="0" err="1"/>
              <a:t>firmato</a:t>
            </a:r>
            <a:r>
              <a:rPr lang="en-US" baseline="0" dirty="0"/>
              <a:t> </a:t>
            </a:r>
            <a:r>
              <a:rPr lang="en-US" baseline="0" dirty="0" err="1"/>
              <a:t>l’adesione</a:t>
            </a:r>
            <a:r>
              <a:rPr lang="en-US" baseline="0" dirty="0"/>
              <a:t>, </a:t>
            </a:r>
            <a:r>
              <a:rPr lang="en-US" baseline="0" dirty="0" err="1"/>
              <a:t>mette</a:t>
            </a:r>
            <a:r>
              <a:rPr lang="en-US" baseline="0" dirty="0"/>
              <a:t> a </a:t>
            </a:r>
            <a:r>
              <a:rPr lang="en-US" baseline="0" dirty="0" err="1"/>
              <a:t>diposizione</a:t>
            </a:r>
            <a:r>
              <a:rPr lang="en-US" baseline="0" dirty="0"/>
              <a:t> con </a:t>
            </a:r>
            <a:r>
              <a:rPr lang="en-US" baseline="0" dirty="0" err="1"/>
              <a:t>il</a:t>
            </a:r>
            <a:r>
              <a:rPr lang="en-US" baseline="0" dirty="0"/>
              <a:t> FOE la </a:t>
            </a:r>
            <a:r>
              <a:rPr lang="en-US" baseline="0" dirty="0" err="1"/>
              <a:t>tassa</a:t>
            </a:r>
            <a:r>
              <a:rPr lang="en-US" baseline="0" dirty="0"/>
              <a:t> </a:t>
            </a:r>
            <a:r>
              <a:rPr lang="en-US" baseline="0" dirty="0" err="1"/>
              <a:t>annuale</a:t>
            </a:r>
            <a:r>
              <a:rPr lang="en-US" baseline="0" dirty="0"/>
              <a:t> di </a:t>
            </a:r>
            <a:r>
              <a:rPr lang="en-US" baseline="0" dirty="0" err="1"/>
              <a:t>adesione</a:t>
            </a:r>
            <a:r>
              <a:rPr lang="en-US" baseline="0" dirty="0"/>
              <a:t>, </a:t>
            </a:r>
            <a:r>
              <a:rPr lang="en-US" baseline="0" dirty="0" err="1"/>
              <a:t>il</a:t>
            </a:r>
            <a:r>
              <a:rPr lang="en-US" baseline="0" dirty="0"/>
              <a:t> CNR </a:t>
            </a:r>
            <a:r>
              <a:rPr lang="en-US" baseline="0" dirty="0" err="1"/>
              <a:t>che</a:t>
            </a:r>
            <a:r>
              <a:rPr lang="en-US" baseline="0" dirty="0"/>
              <a:t> </a:t>
            </a:r>
            <a:r>
              <a:rPr lang="en-US" baseline="0" dirty="0" err="1"/>
              <a:t>attraverso</a:t>
            </a:r>
            <a:r>
              <a:rPr lang="en-US" baseline="0" dirty="0"/>
              <a:t> </a:t>
            </a:r>
            <a:r>
              <a:rPr lang="en-US" baseline="0" dirty="0" err="1"/>
              <a:t>il</a:t>
            </a:r>
            <a:r>
              <a:rPr lang="en-US" baseline="0" dirty="0"/>
              <a:t> DSU </a:t>
            </a:r>
            <a:r>
              <a:rPr lang="en-US" baseline="0" dirty="0" err="1"/>
              <a:t>gestisce</a:t>
            </a:r>
            <a:r>
              <a:rPr lang="en-US" baseline="0" dirty="0"/>
              <a:t> le IR </a:t>
            </a:r>
            <a:r>
              <a:rPr lang="en-US" baseline="0" dirty="0" err="1"/>
              <a:t>nel</a:t>
            </a:r>
            <a:r>
              <a:rPr lang="en-US" baseline="0" dirty="0"/>
              <a:t> </a:t>
            </a:r>
            <a:r>
              <a:rPr lang="en-US" baseline="0" dirty="0" err="1"/>
              <a:t>settore</a:t>
            </a:r>
            <a:r>
              <a:rPr lang="en-US" baseline="0" dirty="0"/>
              <a:t> </a:t>
            </a:r>
            <a:r>
              <a:rPr lang="en-US" baseline="0" dirty="0" err="1"/>
              <a:t>disciplinare</a:t>
            </a:r>
            <a:r>
              <a:rPr lang="en-US" baseline="0" dirty="0"/>
              <a:t> e </a:t>
            </a:r>
            <a:r>
              <a:rPr lang="en-US" baseline="0" dirty="0" err="1"/>
              <a:t>il</a:t>
            </a:r>
            <a:r>
              <a:rPr lang="en-US" baseline="0" dirty="0"/>
              <a:t> </a:t>
            </a:r>
            <a:r>
              <a:rPr lang="en-US" baseline="0" dirty="0" err="1"/>
              <a:t>nostro</a:t>
            </a:r>
            <a:r>
              <a:rPr lang="en-US" baseline="0" dirty="0"/>
              <a:t> </a:t>
            </a:r>
            <a:r>
              <a:rPr lang="en-US" baseline="0" dirty="0" err="1"/>
              <a:t>istututo</a:t>
            </a:r>
            <a:r>
              <a:rPr lang="en-US" baseline="0" dirty="0"/>
              <a:t> </a:t>
            </a:r>
            <a:r>
              <a:rPr lang="en-US" baseline="0" dirty="0" err="1"/>
              <a:t>che</a:t>
            </a:r>
            <a:r>
              <a:rPr lang="en-US" baseline="0" dirty="0"/>
              <a:t> grazie al </a:t>
            </a:r>
            <a:r>
              <a:rPr lang="en-US" baseline="0" dirty="0" err="1"/>
              <a:t>ruolo</a:t>
            </a:r>
            <a:r>
              <a:rPr lang="en-US" baseline="0" dirty="0"/>
              <a:t> </a:t>
            </a:r>
            <a:r>
              <a:rPr lang="en-US" baseline="0" dirty="0" err="1"/>
              <a:t>pioneristico</a:t>
            </a:r>
            <a:endParaRPr lang="en-US" dirty="0"/>
          </a:p>
          <a:p>
            <a:r>
              <a:rPr lang="en-US" dirty="0" err="1"/>
              <a:t>Nella</a:t>
            </a:r>
            <a:r>
              <a:rPr lang="en-US" dirty="0"/>
              <a:t> genesis of this infrastructure, right from its early preparatory stages ha </a:t>
            </a:r>
            <a:r>
              <a:rPr lang="en-US" dirty="0" err="1"/>
              <a:t>gettato</a:t>
            </a:r>
            <a:r>
              <a:rPr lang="en-US" dirty="0"/>
              <a:t> le </a:t>
            </a:r>
            <a:r>
              <a:rPr lang="en-US" dirty="0" err="1"/>
              <a:t>basi</a:t>
            </a:r>
            <a:r>
              <a:rPr lang="en-US" dirty="0"/>
              <a:t> s for the definition of CLARIN [thus playing  a strategic role  in the process of setting up CLARIN, at the political, organizational, technological and scientific levels]</a:t>
            </a:r>
          </a:p>
        </p:txBody>
      </p:sp>
    </p:spTree>
    <p:extLst>
      <p:ext uri="{BB962C8B-B14F-4D97-AF65-F5344CB8AC3E}">
        <p14:creationId xmlns:p14="http://schemas.microsoft.com/office/powerpoint/2010/main" val="1812641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gn="just"/>
            <a:r>
              <a:rPr lang="en-US" dirty="0" err="1"/>
              <a:t>Consorzio</a:t>
            </a:r>
            <a:r>
              <a:rPr lang="en-US" baseline="0" dirty="0"/>
              <a:t> </a:t>
            </a:r>
            <a:r>
              <a:rPr lang="en-US" baseline="0" dirty="0" err="1"/>
              <a:t>che</a:t>
            </a:r>
            <a:r>
              <a:rPr lang="en-US" baseline="0" dirty="0"/>
              <a:t> </a:t>
            </a:r>
            <a:r>
              <a:rPr lang="en-US" baseline="0" dirty="0" err="1"/>
              <a:t>è</a:t>
            </a:r>
            <a:r>
              <a:rPr lang="en-US" baseline="0" dirty="0"/>
              <a:t> </a:t>
            </a:r>
            <a:r>
              <a:rPr lang="en-US" dirty="0"/>
              <a:t>It is a </a:t>
            </a:r>
            <a:r>
              <a:rPr lang="en-US" b="1" dirty="0"/>
              <a:t>network</a:t>
            </a:r>
            <a:r>
              <a:rPr lang="en-US" dirty="0"/>
              <a:t> of universities, research centers and institutions bringing together scholars from the Italian community with the aim of ensuring a broad base of developers/creators and users of linguistic resources and technologies; fostering the connection between this field and that of the Humanities and Social Sciences. The network is constantly growing.</a:t>
            </a:r>
          </a:p>
        </p:txBody>
      </p:sp>
      <p:sp>
        <p:nvSpPr>
          <p:cNvPr id="4" name="Segnaposto numero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36657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 xmlns:a16="http://schemas.microsoft.com/office/drawing/2014/main" id="{FE5CA053-2866-1EC5-50FC-8860A2DFBDD9}"/>
            </a:ext>
          </a:extLst>
        </p:cNvPr>
        <p:cNvGrpSpPr/>
        <p:nvPr/>
      </p:nvGrpSpPr>
      <p:grpSpPr>
        <a:xfrm>
          <a:off x="0" y="0"/>
          <a:ext cx="0" cy="0"/>
          <a:chOff x="0" y="0"/>
          <a:chExt cx="0" cy="0"/>
        </a:xfrm>
      </p:grpSpPr>
      <p:sp>
        <p:nvSpPr>
          <p:cNvPr id="122" name="Google Shape;122;g2a685082fb9_0_78:notes">
            <a:extLst>
              <a:ext uri="{FF2B5EF4-FFF2-40B4-BE49-F238E27FC236}">
                <a16:creationId xmlns="" xmlns:a16="http://schemas.microsoft.com/office/drawing/2014/main" id="{C33947BC-2657-E071-41D0-31BA916FA9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 xmlns:a16="http://schemas.microsoft.com/office/drawing/2014/main" id="{DE08180E-6585-3F37-8FDD-169C9EC4350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200" b="0" i="0" u="none" strike="noStrike" cap="none" dirty="0" smtClean="0">
                <a:solidFill>
                  <a:schemeClr val="dk1"/>
                </a:solidFill>
                <a:effectLst/>
                <a:latin typeface="Calibri"/>
                <a:ea typeface="Calibri"/>
                <a:cs typeface="Calibri"/>
                <a:sym typeface="Calibri"/>
              </a:rPr>
              <a:t>Come </a:t>
            </a:r>
            <a:r>
              <a:rPr lang="en-US" sz="1200" b="0" i="0" u="none" strike="noStrike" cap="none" dirty="0" err="1" smtClean="0">
                <a:solidFill>
                  <a:schemeClr val="dk1"/>
                </a:solidFill>
                <a:effectLst/>
                <a:latin typeface="Calibri"/>
                <a:ea typeface="Calibri"/>
                <a:cs typeface="Calibri"/>
                <a:sym typeface="Calibri"/>
              </a:rPr>
              <a:t>potete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vedere</a:t>
            </a:r>
            <a:r>
              <a:rPr lang="en-US" sz="1200" b="0" i="0" u="none" strike="noStrike" cap="none" dirty="0" smtClean="0">
                <a:solidFill>
                  <a:schemeClr val="dk1"/>
                </a:solidFill>
                <a:effectLst/>
                <a:latin typeface="Calibri"/>
                <a:ea typeface="Calibri"/>
                <a:cs typeface="Calibri"/>
                <a:sym typeface="Calibri"/>
              </a:rPr>
              <a:t> la </a:t>
            </a:r>
            <a:r>
              <a:rPr lang="en-US" sz="1200" b="0" i="0" u="none" strike="noStrike" cap="none" dirty="0" err="1" smtClean="0">
                <a:solidFill>
                  <a:schemeClr val="dk1"/>
                </a:solidFill>
                <a:effectLst/>
                <a:latin typeface="Calibri"/>
                <a:ea typeface="Calibri"/>
                <a:cs typeface="Calibri"/>
                <a:sym typeface="Calibri"/>
              </a:rPr>
              <a:t>distribuzione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territoriale</a:t>
            </a:r>
            <a:r>
              <a:rPr lang="en-US" sz="1200" b="0" i="0" u="none" strike="noStrike" cap="none" dirty="0" smtClean="0">
                <a:solidFill>
                  <a:schemeClr val="dk1"/>
                </a:solidFill>
                <a:effectLst/>
                <a:latin typeface="Calibri"/>
                <a:ea typeface="Calibri"/>
                <a:cs typeface="Calibri"/>
                <a:sym typeface="Calibri"/>
              </a:rPr>
              <a:t> non solo </a:t>
            </a:r>
            <a:r>
              <a:rPr lang="en-US" sz="1200" b="0" i="0" u="none" strike="noStrike" cap="none" dirty="0" err="1" smtClean="0">
                <a:solidFill>
                  <a:schemeClr val="dk1"/>
                </a:solidFill>
                <a:effectLst/>
                <a:latin typeface="Calibri"/>
                <a:ea typeface="Calibri"/>
                <a:cs typeface="Calibri"/>
                <a:sym typeface="Calibri"/>
              </a:rPr>
              <a:t>centri</a:t>
            </a:r>
            <a:r>
              <a:rPr lang="en-US" sz="1200" b="0" i="0" u="none" strike="noStrike" cap="none" dirty="0" smtClean="0">
                <a:solidFill>
                  <a:schemeClr val="dk1"/>
                </a:solidFill>
                <a:effectLst/>
                <a:latin typeface="Calibri"/>
                <a:ea typeface="Calibri"/>
                <a:cs typeface="Calibri"/>
                <a:sym typeface="Calibri"/>
              </a:rPr>
              <a:t> di </a:t>
            </a:r>
            <a:r>
              <a:rPr lang="en-US" sz="1200" b="0" i="0" u="none" strike="noStrike" cap="none" dirty="0" err="1" smtClean="0">
                <a:solidFill>
                  <a:schemeClr val="dk1"/>
                </a:solidFill>
                <a:effectLst/>
                <a:latin typeface="Calibri"/>
                <a:ea typeface="Calibri"/>
                <a:cs typeface="Calibri"/>
                <a:sym typeface="Calibri"/>
              </a:rPr>
              <a:t>ricerca</a:t>
            </a:r>
            <a:r>
              <a:rPr lang="en-US" sz="1200" b="0" i="0" u="none" strike="noStrike" cap="none" dirty="0" smtClean="0">
                <a:solidFill>
                  <a:schemeClr val="dk1"/>
                </a:solidFill>
                <a:effectLst/>
                <a:latin typeface="Calibri"/>
                <a:ea typeface="Calibri"/>
                <a:cs typeface="Calibri"/>
                <a:sym typeface="Calibri"/>
              </a:rPr>
              <a:t> ma </a:t>
            </a:r>
            <a:r>
              <a:rPr lang="en-US" sz="1200" b="0" i="0" u="none" strike="noStrike" cap="none" dirty="0" err="1" smtClean="0">
                <a:solidFill>
                  <a:schemeClr val="dk1"/>
                </a:solidFill>
                <a:effectLst/>
                <a:latin typeface="Calibri"/>
                <a:ea typeface="Calibri"/>
                <a:cs typeface="Calibri"/>
                <a:sym typeface="Calibri"/>
              </a:rPr>
              <a:t>anche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Fondazioni</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soggetti</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interessati</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alla</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salvaguardia</a:t>
            </a:r>
            <a:r>
              <a:rPr lang="en-US" sz="1200" b="0" i="0" u="none" strike="noStrike" cap="none" dirty="0" smtClean="0">
                <a:solidFill>
                  <a:schemeClr val="dk1"/>
                </a:solidFill>
                <a:effectLst/>
                <a:latin typeface="Calibri"/>
                <a:ea typeface="Calibri"/>
                <a:cs typeface="Calibri"/>
                <a:sym typeface="Calibri"/>
              </a:rPr>
              <a:t> e </a:t>
            </a:r>
            <a:r>
              <a:rPr lang="en-US" sz="1200" b="0" i="0" u="none" strike="noStrike" cap="none" dirty="0" err="1" smtClean="0">
                <a:solidFill>
                  <a:schemeClr val="dk1"/>
                </a:solidFill>
                <a:effectLst/>
                <a:latin typeface="Calibri"/>
                <a:ea typeface="Calibri"/>
                <a:cs typeface="Calibri"/>
                <a:sym typeface="Calibri"/>
              </a:rPr>
              <a:t>alla</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condivisione</a:t>
            </a:r>
            <a:r>
              <a:rPr lang="en-US" sz="1200" b="0" i="0" u="none" strike="noStrike" cap="none" dirty="0" smtClean="0">
                <a:solidFill>
                  <a:schemeClr val="dk1"/>
                </a:solidFill>
                <a:effectLst/>
                <a:latin typeface="Calibri"/>
                <a:ea typeface="Calibri"/>
                <a:cs typeface="Calibri"/>
                <a:sym typeface="Calibri"/>
              </a:rPr>
              <a:t> di </a:t>
            </a:r>
            <a:r>
              <a:rPr lang="en-US" sz="1200" b="0" i="0" u="none" strike="noStrike" cap="none" dirty="0" err="1" smtClean="0">
                <a:solidFill>
                  <a:schemeClr val="dk1"/>
                </a:solidFill>
                <a:effectLst/>
                <a:latin typeface="Calibri"/>
                <a:ea typeface="Calibri"/>
                <a:cs typeface="Calibri"/>
                <a:sym typeface="Calibri"/>
              </a:rPr>
              <a:t>risorse</a:t>
            </a:r>
            <a:r>
              <a:rPr lang="en-US" sz="1200" b="0" i="0" u="none" strike="noStrike" cap="none" dirty="0" smtClean="0">
                <a:solidFill>
                  <a:schemeClr val="dk1"/>
                </a:solidFill>
                <a:effectLst/>
                <a:latin typeface="Calibri"/>
                <a:ea typeface="Calibri"/>
                <a:cs typeface="Calibri"/>
                <a:sym typeface="Calibri"/>
              </a:rPr>
              <a:t> e </a:t>
            </a:r>
            <a:r>
              <a:rPr lang="en-US" sz="1200" b="0" i="0" u="none" strike="noStrike" cap="none" dirty="0" err="1" smtClean="0">
                <a:solidFill>
                  <a:schemeClr val="dk1"/>
                </a:solidFill>
                <a:effectLst/>
                <a:latin typeface="Calibri"/>
                <a:ea typeface="Calibri"/>
                <a:cs typeface="Calibri"/>
                <a:sym typeface="Calibri"/>
              </a:rPr>
              <a:t>strumenti</a:t>
            </a:r>
            <a:r>
              <a:rPr lang="en-US" sz="1200" b="0" i="0" u="none" strike="noStrike" cap="none" dirty="0" smtClean="0">
                <a:solidFill>
                  <a:schemeClr val="dk1"/>
                </a:solidFill>
                <a:effectLst/>
                <a:latin typeface="Calibri"/>
                <a:ea typeface="Calibri"/>
                <a:cs typeface="Calibri"/>
                <a:sym typeface="Calibri"/>
              </a:rPr>
              <a:t> a </a:t>
            </a:r>
            <a:r>
              <a:rPr lang="en-US" sz="1200" b="0" i="0" u="none" strike="noStrike" cap="none" dirty="0" err="1" smtClean="0">
                <a:solidFill>
                  <a:schemeClr val="dk1"/>
                </a:solidFill>
                <a:effectLst/>
                <a:latin typeface="Calibri"/>
                <a:ea typeface="Calibri"/>
                <a:cs typeface="Calibri"/>
                <a:sym typeface="Calibri"/>
              </a:rPr>
              <a:t>garanzia</a:t>
            </a:r>
            <a:r>
              <a:rPr lang="en-US" sz="1200" b="0" i="0" u="none" strike="noStrike" cap="none" dirty="0" smtClean="0">
                <a:solidFill>
                  <a:schemeClr val="dk1"/>
                </a:solidFill>
                <a:effectLst/>
                <a:latin typeface="Calibri"/>
                <a:ea typeface="Calibri"/>
                <a:cs typeface="Calibri"/>
                <a:sym typeface="Calibri"/>
              </a:rPr>
              <a:t> the FAIR principles of open science (</a:t>
            </a:r>
            <a:r>
              <a:rPr lang="en-US" sz="1200" b="0" i="0" u="none" strike="noStrike" cap="none" dirty="0" err="1" smtClean="0">
                <a:solidFill>
                  <a:schemeClr val="dk1"/>
                </a:solidFill>
                <a:effectLst/>
                <a:latin typeface="Calibri"/>
                <a:ea typeface="Calibri"/>
                <a:cs typeface="Calibri"/>
                <a:sym typeface="Calibri"/>
              </a:rPr>
              <a:t>vedremo</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dopo</a:t>
            </a:r>
            <a:r>
              <a:rPr lang="en-US" sz="1200" b="0" i="0" u="none" strike="noStrike" cap="none" dirty="0" smtClean="0">
                <a:solidFill>
                  <a:schemeClr val="dk1"/>
                </a:solidFill>
                <a:effectLst/>
                <a:latin typeface="Calibri"/>
                <a:ea typeface="Calibri"/>
                <a:cs typeface="Calibri"/>
                <a:sym typeface="Calibri"/>
              </a:rPr>
              <a:t>).</a:t>
            </a:r>
            <a:endParaRPr lang="it-IT" sz="1200" b="0" i="0" u="none" strike="noStrike" cap="none" dirty="0" smtClean="0">
              <a:solidFill>
                <a:schemeClr val="dk1"/>
              </a:solidFill>
              <a:effectLst/>
              <a:latin typeface="Calibri"/>
              <a:ea typeface="Calibri"/>
              <a:cs typeface="Calibri"/>
              <a:sym typeface="Calibri"/>
            </a:endParaRPr>
          </a:p>
          <a:p>
            <a:pPr marL="0" indent="0">
              <a:buClr>
                <a:schemeClr val="dk1"/>
              </a:buClr>
              <a:buSzPts val="1100"/>
            </a:pPr>
            <a:endParaRPr lang="en-US" dirty="0"/>
          </a:p>
        </p:txBody>
      </p:sp>
    </p:spTree>
    <p:extLst>
      <p:ext uri="{BB962C8B-B14F-4D97-AF65-F5344CB8AC3E}">
        <p14:creationId xmlns:p14="http://schemas.microsoft.com/office/powerpoint/2010/main" val="1301513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 xmlns:a16="http://schemas.microsoft.com/office/drawing/2014/main" id="{70F2AB4D-8836-3B1F-324D-270364D29FA7}"/>
            </a:ext>
          </a:extLst>
        </p:cNvPr>
        <p:cNvGrpSpPr/>
        <p:nvPr/>
      </p:nvGrpSpPr>
      <p:grpSpPr>
        <a:xfrm>
          <a:off x="0" y="0"/>
          <a:ext cx="0" cy="0"/>
          <a:chOff x="0" y="0"/>
          <a:chExt cx="0" cy="0"/>
        </a:xfrm>
      </p:grpSpPr>
      <p:sp>
        <p:nvSpPr>
          <p:cNvPr id="122" name="Google Shape;122;g2a685082fb9_0_78:notes">
            <a:extLst>
              <a:ext uri="{FF2B5EF4-FFF2-40B4-BE49-F238E27FC236}">
                <a16:creationId xmlns="" xmlns:a16="http://schemas.microsoft.com/office/drawing/2014/main" id="{8C19BA54-1ACA-48CD-B8E1-B07A04A95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 xmlns:a16="http://schemas.microsoft.com/office/drawing/2014/main" id="{7BE8E1BD-1470-F373-4638-2B06F837644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200" b="0" i="0" u="none" strike="noStrike" cap="none" dirty="0" smtClean="0">
                <a:solidFill>
                  <a:schemeClr val="dk1"/>
                </a:solidFill>
                <a:effectLst/>
                <a:latin typeface="Calibri"/>
                <a:ea typeface="Calibri"/>
                <a:cs typeface="Calibri"/>
                <a:sym typeface="Calibri"/>
              </a:rPr>
              <a:t>Al </a:t>
            </a:r>
            <a:r>
              <a:rPr lang="en-US" sz="1200" b="0" i="0" u="none" strike="noStrike" cap="none" dirty="0" err="1" smtClean="0">
                <a:solidFill>
                  <a:schemeClr val="dk1"/>
                </a:solidFill>
                <a:effectLst/>
                <a:latin typeface="Calibri"/>
                <a:ea typeface="Calibri"/>
                <a:cs typeface="Calibri"/>
                <a:sym typeface="Calibri"/>
              </a:rPr>
              <a:t>cuore</a:t>
            </a:r>
            <a:r>
              <a:rPr lang="en-US" sz="1200" b="0" i="0" u="none" strike="noStrike" cap="none" dirty="0" smtClean="0">
                <a:solidFill>
                  <a:schemeClr val="dk1"/>
                </a:solidFill>
                <a:effectLst/>
                <a:latin typeface="Calibri"/>
                <a:ea typeface="Calibri"/>
                <a:cs typeface="Calibri"/>
                <a:sym typeface="Calibri"/>
              </a:rPr>
              <a:t> del </a:t>
            </a:r>
            <a:r>
              <a:rPr lang="en-US" sz="1200" b="0" i="0" u="none" strike="noStrike" cap="none" dirty="0" err="1" smtClean="0">
                <a:solidFill>
                  <a:schemeClr val="dk1"/>
                </a:solidFill>
                <a:effectLst/>
                <a:latin typeface="Calibri"/>
                <a:ea typeface="Calibri"/>
                <a:cs typeface="Calibri"/>
                <a:sym typeface="Calibri"/>
              </a:rPr>
              <a:t>consorzio</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risiede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il</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centro</a:t>
            </a:r>
            <a:r>
              <a:rPr lang="en-US" sz="1200" b="0" i="0" u="none" strike="noStrike" cap="none" dirty="0" smtClean="0">
                <a:solidFill>
                  <a:schemeClr val="dk1"/>
                </a:solidFill>
                <a:effectLst/>
                <a:latin typeface="Calibri"/>
                <a:ea typeface="Calibri"/>
                <a:cs typeface="Calibri"/>
                <a:sym typeface="Calibri"/>
              </a:rPr>
              <a:t> ILC4CLARIN data center,  </a:t>
            </a:r>
            <a:r>
              <a:rPr lang="en-US" sz="1200" b="0" i="0" u="none" strike="noStrike" cap="none" dirty="0" err="1" smtClean="0">
                <a:solidFill>
                  <a:schemeClr val="dk1"/>
                </a:solidFill>
                <a:effectLst/>
                <a:latin typeface="Calibri"/>
                <a:ea typeface="Calibri"/>
                <a:cs typeface="Calibri"/>
                <a:sym typeface="Calibri"/>
              </a:rPr>
              <a:t>implementato</a:t>
            </a:r>
            <a:r>
              <a:rPr lang="en-US" sz="1200" b="0" i="0" u="none" strike="noStrike" cap="none" dirty="0" smtClean="0">
                <a:solidFill>
                  <a:schemeClr val="dk1"/>
                </a:solidFill>
                <a:effectLst/>
                <a:latin typeface="Calibri"/>
                <a:ea typeface="Calibri"/>
                <a:cs typeface="Calibri"/>
                <a:sym typeface="Calibri"/>
              </a:rPr>
              <a:t> a Pisa and supported dal repository </a:t>
            </a:r>
            <a:r>
              <a:rPr lang="en-US" sz="1200" b="0" i="0" u="none" strike="noStrike" cap="none" dirty="0" err="1" smtClean="0">
                <a:solidFill>
                  <a:schemeClr val="dk1"/>
                </a:solidFill>
                <a:effectLst/>
                <a:latin typeface="Calibri"/>
                <a:ea typeface="Calibri"/>
                <a:cs typeface="Calibri"/>
                <a:sym typeface="Calibri"/>
              </a:rPr>
              <a:t>che</a:t>
            </a:r>
            <a:r>
              <a:rPr lang="en-US" sz="1200" b="0" i="0" u="none" strike="noStrike" cap="none" dirty="0" smtClean="0">
                <a:solidFill>
                  <a:schemeClr val="dk1"/>
                </a:solidFill>
                <a:effectLst/>
                <a:latin typeface="Calibri"/>
                <a:ea typeface="Calibri"/>
                <a:cs typeface="Calibri"/>
                <a:sym typeface="Calibri"/>
              </a:rPr>
              <a:t> opera </a:t>
            </a:r>
            <a:r>
              <a:rPr lang="en-US" sz="1200" b="0" i="0" u="none" strike="noStrike" cap="none" dirty="0" err="1" smtClean="0">
                <a:solidFill>
                  <a:schemeClr val="dk1"/>
                </a:solidFill>
                <a:effectLst/>
                <a:latin typeface="Calibri"/>
                <a:ea typeface="Calibri"/>
                <a:cs typeface="Calibri"/>
                <a:sym typeface="Calibri"/>
              </a:rPr>
              <a:t>presso</a:t>
            </a:r>
            <a:r>
              <a:rPr lang="en-US" sz="1200" b="0" i="0" u="none" strike="noStrike" cap="none" dirty="0" smtClean="0">
                <a:solidFill>
                  <a:schemeClr val="dk1"/>
                </a:solidFill>
                <a:effectLst/>
                <a:latin typeface="Calibri"/>
                <a:ea typeface="Calibri"/>
                <a:cs typeface="Calibri"/>
                <a:sym typeface="Calibri"/>
              </a:rPr>
              <a:t> EURAC in Bolzano. Il </a:t>
            </a:r>
            <a:r>
              <a:rPr lang="en-US" sz="1200" b="0" i="0" u="none" strike="noStrike" cap="none" dirty="0" err="1" smtClean="0">
                <a:solidFill>
                  <a:schemeClr val="dk1"/>
                </a:solidFill>
                <a:effectLst/>
                <a:latin typeface="Calibri"/>
                <a:ea typeface="Calibri"/>
                <a:cs typeface="Calibri"/>
                <a:sym typeface="Calibri"/>
              </a:rPr>
              <a:t>centro</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italiano</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è</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affiancato</a:t>
            </a:r>
            <a:r>
              <a:rPr lang="en-US" sz="1200" b="0" i="0" u="none" strike="noStrike" cap="none" dirty="0" smtClean="0">
                <a:solidFill>
                  <a:schemeClr val="dk1"/>
                </a:solidFill>
                <a:effectLst/>
                <a:latin typeface="Calibri"/>
                <a:ea typeface="Calibri"/>
                <a:cs typeface="Calibri"/>
                <a:sym typeface="Calibri"/>
              </a:rPr>
              <a:t> da un </a:t>
            </a:r>
            <a:r>
              <a:rPr lang="en-US" sz="1200" b="0" i="0" u="none" strike="noStrike" cap="none" dirty="0" err="1" smtClean="0">
                <a:solidFill>
                  <a:schemeClr val="dk1"/>
                </a:solidFill>
                <a:effectLst/>
                <a:latin typeface="Calibri"/>
                <a:ea typeface="Calibri"/>
                <a:cs typeface="Calibri"/>
                <a:sym typeface="Calibri"/>
              </a:rPr>
              <a:t>centro</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competenze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che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offre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consulenza</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su</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questioni</a:t>
            </a:r>
            <a:r>
              <a:rPr lang="en-US" sz="1200" b="0" i="0" u="none" strike="noStrike" cap="none" dirty="0" smtClean="0">
                <a:solidFill>
                  <a:schemeClr val="dk1"/>
                </a:solidFill>
                <a:effectLst/>
                <a:latin typeface="Calibri"/>
                <a:ea typeface="Calibri"/>
                <a:cs typeface="Calibri"/>
                <a:sym typeface="Calibri"/>
              </a:rPr>
              <a:t> di </a:t>
            </a:r>
            <a:r>
              <a:rPr lang="en-US" sz="1200" b="0" i="0" u="none" strike="noStrike" cap="none" dirty="0" err="1" smtClean="0">
                <a:solidFill>
                  <a:schemeClr val="dk1"/>
                </a:solidFill>
                <a:effectLst/>
                <a:latin typeface="Calibri"/>
                <a:ea typeface="Calibri"/>
                <a:cs typeface="Calibri"/>
                <a:sym typeface="Calibri"/>
              </a:rPr>
              <a:t>ricerca</a:t>
            </a:r>
            <a:r>
              <a:rPr lang="en-US" sz="1200" b="0" i="0" u="none" strike="noStrike" cap="none" dirty="0" smtClean="0">
                <a:solidFill>
                  <a:schemeClr val="dk1"/>
                </a:solidFill>
                <a:effectLst/>
                <a:latin typeface="Calibri"/>
                <a:ea typeface="Calibri"/>
                <a:cs typeface="Calibri"/>
                <a:sym typeface="Calibri"/>
              </a:rPr>
              <a:t> legate </a:t>
            </a:r>
            <a:r>
              <a:rPr lang="en-US" sz="1200" b="0" i="0" u="none" strike="noStrike" cap="none" dirty="0" err="1" smtClean="0">
                <a:solidFill>
                  <a:schemeClr val="dk1"/>
                </a:solidFill>
                <a:effectLst/>
                <a:latin typeface="Calibri"/>
                <a:ea typeface="Calibri"/>
                <a:cs typeface="Calibri"/>
                <a:sym typeface="Calibri"/>
              </a:rPr>
              <a:t>all’analisi</a:t>
            </a:r>
            <a:r>
              <a:rPr lang="en-US" sz="1200" b="0" i="0" u="none" strike="noStrike" cap="none" dirty="0" smtClean="0">
                <a:solidFill>
                  <a:schemeClr val="dk1"/>
                </a:solidFill>
                <a:effectLst/>
                <a:latin typeface="Calibri"/>
                <a:ea typeface="Calibri"/>
                <a:cs typeface="Calibri"/>
                <a:sym typeface="Calibri"/>
              </a:rPr>
              <a:t> del </a:t>
            </a:r>
            <a:r>
              <a:rPr lang="en-US" sz="1200" b="0" i="0" u="none" strike="noStrike" cap="none" dirty="0" err="1" smtClean="0">
                <a:solidFill>
                  <a:schemeClr val="dk1"/>
                </a:solidFill>
                <a:effectLst/>
                <a:latin typeface="Calibri"/>
                <a:ea typeface="Calibri"/>
                <a:cs typeface="Calibri"/>
                <a:sym typeface="Calibri"/>
              </a:rPr>
              <a:t>testo</a:t>
            </a:r>
            <a:r>
              <a:rPr lang="en-US" sz="1200" b="0" i="0" u="none" strike="noStrike" cap="none" dirty="0" smtClean="0">
                <a:solidFill>
                  <a:schemeClr val="dk1"/>
                </a:solidFill>
                <a:effectLst/>
                <a:latin typeface="Calibri"/>
                <a:ea typeface="Calibri"/>
                <a:cs typeface="Calibri"/>
                <a:sym typeface="Calibri"/>
              </a:rPr>
              <a:t>. ILC4CLARIN </a:t>
            </a:r>
            <a:r>
              <a:rPr lang="en-US" sz="1200" b="0" i="0" u="none" strike="noStrike" cap="none" dirty="0" err="1" smtClean="0">
                <a:solidFill>
                  <a:schemeClr val="dk1"/>
                </a:solidFill>
                <a:effectLst/>
                <a:latin typeface="Calibri"/>
                <a:ea typeface="Calibri"/>
                <a:cs typeface="Calibri"/>
                <a:sym typeface="Calibri"/>
              </a:rPr>
              <a:t>è</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tra</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i</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pochi</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che</a:t>
            </a:r>
            <a:r>
              <a:rPr lang="en-US" sz="1200" b="0" i="0" u="none" strike="noStrike" cap="none" dirty="0" smtClean="0">
                <a:solidFill>
                  <a:schemeClr val="dk1"/>
                </a:solidFill>
                <a:effectLst/>
                <a:latin typeface="Calibri"/>
                <a:ea typeface="Calibri"/>
                <a:cs typeface="Calibri"/>
                <a:sym typeface="Calibri"/>
              </a:rPr>
              <a:t> offer </a:t>
            </a:r>
            <a:r>
              <a:rPr lang="en-US" sz="1200" b="0" i="0" u="none" strike="noStrike" cap="none" dirty="0" err="1" smtClean="0">
                <a:solidFill>
                  <a:schemeClr val="dk1"/>
                </a:solidFill>
                <a:effectLst/>
                <a:latin typeface="Calibri"/>
                <a:ea typeface="Calibri"/>
                <a:cs typeface="Calibri"/>
                <a:sym typeface="Calibri"/>
              </a:rPr>
              <a:t>certificazione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concessa</a:t>
            </a:r>
            <a:r>
              <a:rPr lang="en-US" sz="1200" b="0" i="0" u="none" strike="noStrike" cap="none" dirty="0" smtClean="0">
                <a:solidFill>
                  <a:schemeClr val="dk1"/>
                </a:solidFill>
                <a:effectLst/>
                <a:latin typeface="Calibri"/>
                <a:ea typeface="Calibri"/>
                <a:cs typeface="Calibri"/>
                <a:sym typeface="Calibri"/>
              </a:rPr>
              <a:t> da </a:t>
            </a:r>
            <a:r>
              <a:rPr lang="en-US" sz="1200" b="0" i="0" u="none" strike="noStrike" cap="none" dirty="0" err="1" smtClean="0">
                <a:solidFill>
                  <a:schemeClr val="dk1"/>
                </a:solidFill>
                <a:effectLst/>
                <a:latin typeface="Calibri"/>
                <a:ea typeface="Calibri"/>
                <a:cs typeface="Calibri"/>
                <a:sym typeface="Calibri"/>
              </a:rPr>
              <a:t>una</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entità</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esterna</a:t>
            </a:r>
            <a:r>
              <a:rPr lang="en-US" sz="1200" b="0" i="0" u="none" strike="noStrike" cap="none" dirty="0" smtClean="0">
                <a:solidFill>
                  <a:schemeClr val="dk1"/>
                </a:solidFill>
                <a:effectLst/>
                <a:latin typeface="Calibri"/>
                <a:ea typeface="Calibri"/>
                <a:cs typeface="Calibri"/>
                <a:sym typeface="Calibri"/>
              </a:rPr>
              <a:t>, </a:t>
            </a:r>
            <a:r>
              <a:rPr lang="it-IT" sz="1200" b="0" i="0" u="sng" strike="noStrike" cap="none" dirty="0" smtClean="0">
                <a:solidFill>
                  <a:schemeClr val="dk1"/>
                </a:solidFill>
                <a:effectLst/>
                <a:latin typeface="Calibri"/>
                <a:ea typeface="Calibri"/>
                <a:cs typeface="Calibri"/>
                <a:sym typeface="Calibri"/>
                <a:hlinkClick r:id="rId3"/>
              </a:rPr>
              <a:t>CoreTrustSeal</a:t>
            </a:r>
            <a:r>
              <a:rPr lang="it-IT" sz="1200" b="0" i="0" u="none" strike="noStrike" cap="none" dirty="0" smtClean="0">
                <a:solidFill>
                  <a:schemeClr val="dk1"/>
                </a:solidFill>
                <a:effectLst/>
                <a:latin typeface="Calibri"/>
                <a:ea typeface="Calibri"/>
                <a:cs typeface="Calibri"/>
                <a:sym typeface="Calibri"/>
              </a:rPr>
              <a:t> </a:t>
            </a:r>
            <a:r>
              <a:rPr lang="it-IT" sz="1200" b="0" i="0" u="none" strike="noStrike" cap="none" dirty="0" err="1" smtClean="0">
                <a:solidFill>
                  <a:schemeClr val="dk1"/>
                </a:solidFill>
                <a:effectLst/>
                <a:latin typeface="Calibri"/>
                <a:ea typeface="Calibri"/>
                <a:cs typeface="Calibri"/>
                <a:sym typeface="Calibri"/>
              </a:rPr>
              <a:t>certification</a:t>
            </a:r>
            <a:r>
              <a:rPr lang="it-IT" sz="1200" b="0" i="0" u="none" strike="noStrike" cap="none" dirty="0" smtClean="0">
                <a:solidFill>
                  <a:schemeClr val="dk1"/>
                </a:solidFill>
                <a:effectLst/>
                <a:latin typeface="Calibri"/>
                <a:ea typeface="Calibri"/>
                <a:cs typeface="Calibri"/>
                <a:sym typeface="Calibri"/>
              </a:rPr>
              <a:t>.</a:t>
            </a:r>
          </a:p>
          <a:p>
            <a:r>
              <a:rPr lang="en-US" sz="1200" b="0" i="0" u="none" strike="noStrike" cap="none" dirty="0" err="1" smtClean="0">
                <a:solidFill>
                  <a:schemeClr val="dk1"/>
                </a:solidFill>
                <a:effectLst/>
                <a:latin typeface="Calibri"/>
                <a:ea typeface="Calibri"/>
                <a:cs typeface="Calibri"/>
                <a:sym typeface="Calibri"/>
              </a:rPr>
              <a:t>Oggi</a:t>
            </a:r>
            <a:r>
              <a:rPr lang="en-US" sz="1200" b="0" i="0" u="none" strike="noStrike" cap="none" dirty="0" smtClean="0">
                <a:solidFill>
                  <a:schemeClr val="dk1"/>
                </a:solidFill>
                <a:effectLst/>
                <a:latin typeface="Calibri"/>
                <a:ea typeface="Calibri"/>
                <a:cs typeface="Calibri"/>
                <a:sym typeface="Calibri"/>
              </a:rPr>
              <a:t> con </a:t>
            </a:r>
            <a:r>
              <a:rPr lang="en-US" sz="1200" b="0" i="0" u="none" strike="noStrike" cap="none" dirty="0" err="1" smtClean="0">
                <a:solidFill>
                  <a:schemeClr val="dk1"/>
                </a:solidFill>
                <a:effectLst/>
                <a:latin typeface="Calibri"/>
                <a:ea typeface="Calibri"/>
                <a:cs typeface="Calibri"/>
                <a:sym typeface="Calibri"/>
              </a:rPr>
              <a:t>l’accento</a:t>
            </a:r>
            <a:r>
              <a:rPr lang="en-US" sz="1200" b="0" i="0" u="none" strike="noStrike" cap="none" dirty="0" smtClean="0">
                <a:solidFill>
                  <a:schemeClr val="dk1"/>
                </a:solidFill>
                <a:effectLst/>
                <a:latin typeface="Calibri"/>
                <a:ea typeface="Calibri"/>
                <a:cs typeface="Calibri"/>
                <a:sym typeface="Calibri"/>
              </a:rPr>
              <a:t> of the open science paradigm, </a:t>
            </a:r>
            <a:r>
              <a:rPr lang="en-US" sz="1200" b="0" i="0" u="none" strike="noStrike" cap="none" dirty="0" err="1" smtClean="0">
                <a:solidFill>
                  <a:schemeClr val="dk1"/>
                </a:solidFill>
                <a:effectLst/>
                <a:latin typeface="Calibri"/>
                <a:ea typeface="Calibri"/>
                <a:cs typeface="Calibri"/>
                <a:sym typeface="Calibri"/>
              </a:rPr>
              <a:t>molte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università</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affidano</a:t>
            </a:r>
            <a:r>
              <a:rPr lang="en-US" sz="1200" b="0" i="0" u="none" strike="noStrike" cap="none" dirty="0" smtClean="0">
                <a:solidFill>
                  <a:schemeClr val="dk1"/>
                </a:solidFill>
                <a:effectLst/>
                <a:latin typeface="Calibri"/>
                <a:ea typeface="Calibri"/>
                <a:cs typeface="Calibri"/>
                <a:sym typeface="Calibri"/>
              </a:rPr>
              <a:t> I </a:t>
            </a:r>
            <a:r>
              <a:rPr lang="en-US" sz="1200" b="0" i="0" u="none" strike="noStrike" cap="none" dirty="0" err="1" smtClean="0">
                <a:solidFill>
                  <a:schemeClr val="dk1"/>
                </a:solidFill>
                <a:effectLst/>
                <a:latin typeface="Calibri"/>
                <a:ea typeface="Calibri"/>
                <a:cs typeface="Calibri"/>
                <a:sym typeface="Calibri"/>
              </a:rPr>
              <a:t>loro</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dati</a:t>
            </a:r>
            <a:r>
              <a:rPr lang="en-US" sz="1200" b="0" i="0" u="none" strike="noStrike" cap="none" dirty="0" smtClean="0">
                <a:solidFill>
                  <a:schemeClr val="dk1"/>
                </a:solidFill>
                <a:effectLst/>
                <a:latin typeface="Calibri"/>
                <a:ea typeface="Calibri"/>
                <a:cs typeface="Calibri"/>
                <a:sym typeface="Calibri"/>
              </a:rPr>
              <a:t> a institutional open repositories.</a:t>
            </a:r>
            <a:endParaRPr lang="it-IT" sz="1200" b="0" i="0" u="none" strike="noStrike" cap="none" dirty="0" smtClean="0">
              <a:solidFill>
                <a:schemeClr val="dk1"/>
              </a:solidFill>
              <a:effectLst/>
              <a:latin typeface="Calibri"/>
              <a:ea typeface="Calibri"/>
              <a:cs typeface="Calibri"/>
              <a:sym typeface="Calibri"/>
            </a:endParaRPr>
          </a:p>
          <a:p>
            <a:endParaRPr lang="it-IT" sz="1200" b="0" i="0" u="none" strike="noStrike" cap="none" dirty="0">
              <a:solidFill>
                <a:schemeClr val="dk1"/>
              </a:solidFill>
              <a:effectLst/>
              <a:latin typeface="Calibri"/>
              <a:ea typeface="Calibri"/>
              <a:cs typeface="Calibri"/>
              <a:sym typeface="Calibri"/>
            </a:endParaRPr>
          </a:p>
        </p:txBody>
      </p:sp>
    </p:spTree>
    <p:extLst>
      <p:ext uri="{BB962C8B-B14F-4D97-AF65-F5344CB8AC3E}">
        <p14:creationId xmlns:p14="http://schemas.microsoft.com/office/powerpoint/2010/main" val="846397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cap="none" dirty="0" err="1" smtClean="0">
                <a:solidFill>
                  <a:schemeClr val="dk1"/>
                </a:solidFill>
                <a:effectLst/>
                <a:latin typeface="Calibri"/>
                <a:ea typeface="Calibri"/>
                <a:cs typeface="Calibri"/>
                <a:sym typeface="Calibri"/>
              </a:rPr>
              <a:t>Brevemente</a:t>
            </a:r>
            <a:r>
              <a:rPr lang="en-US" sz="1200" b="0" i="0" u="none" strike="noStrike" cap="none" dirty="0" smtClean="0">
                <a:solidFill>
                  <a:schemeClr val="dk1"/>
                </a:solidFill>
                <a:effectLst/>
                <a:latin typeface="Calibri"/>
                <a:ea typeface="Calibri"/>
                <a:cs typeface="Calibri"/>
                <a:sym typeface="Calibri"/>
              </a:rPr>
              <a:t> le </a:t>
            </a:r>
            <a:r>
              <a:rPr lang="en-US" sz="1200" b="0" i="0" u="none" strike="noStrike" cap="none" dirty="0" err="1" smtClean="0">
                <a:solidFill>
                  <a:schemeClr val="dk1"/>
                </a:solidFill>
                <a:effectLst/>
                <a:latin typeface="Calibri"/>
                <a:ea typeface="Calibri"/>
                <a:cs typeface="Calibri"/>
                <a:sym typeface="Calibri"/>
              </a:rPr>
              <a:t>direzioni</a:t>
            </a:r>
            <a:r>
              <a:rPr lang="en-US" sz="1200" b="0" i="0" u="none" strike="noStrike" cap="none" dirty="0" smtClean="0">
                <a:solidFill>
                  <a:schemeClr val="dk1"/>
                </a:solidFill>
                <a:effectLst/>
                <a:latin typeface="Calibri"/>
                <a:ea typeface="Calibri"/>
                <a:cs typeface="Calibri"/>
                <a:sym typeface="Calibri"/>
              </a:rPr>
              <a:t> di </a:t>
            </a:r>
            <a:r>
              <a:rPr lang="en-US" sz="1200" b="0" i="0" u="none" strike="noStrike" cap="none" dirty="0" err="1" smtClean="0">
                <a:solidFill>
                  <a:schemeClr val="dk1"/>
                </a:solidFill>
                <a:effectLst/>
                <a:latin typeface="Calibri"/>
                <a:ea typeface="Calibri"/>
                <a:cs typeface="Calibri"/>
                <a:sym typeface="Calibri"/>
              </a:rPr>
              <a:t>ricerca</a:t>
            </a:r>
            <a:r>
              <a:rPr lang="en-US" sz="1200" b="0" i="0" u="none" strike="noStrike" cap="none" dirty="0" smtClean="0">
                <a:solidFill>
                  <a:schemeClr val="dk1"/>
                </a:solidFill>
                <a:effectLst/>
                <a:latin typeface="Calibri"/>
                <a:ea typeface="Calibri"/>
                <a:cs typeface="Calibri"/>
                <a:sym typeface="Calibri"/>
              </a:rPr>
              <a:t>. La </a:t>
            </a:r>
            <a:r>
              <a:rPr lang="en-US" sz="1200" b="0" i="0" u="none" strike="noStrike" cap="none" dirty="0" err="1" smtClean="0">
                <a:solidFill>
                  <a:schemeClr val="dk1"/>
                </a:solidFill>
                <a:effectLst/>
                <a:latin typeface="Calibri"/>
                <a:ea typeface="Calibri"/>
                <a:cs typeface="Calibri"/>
                <a:sym typeface="Calibri"/>
              </a:rPr>
              <a:t>comunità</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italiana</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che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si</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raccoglie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attorno</a:t>
            </a:r>
            <a:r>
              <a:rPr lang="en-US" sz="1200" b="0" i="0" u="none" strike="noStrike" cap="none" dirty="0" smtClean="0">
                <a:solidFill>
                  <a:schemeClr val="dk1"/>
                </a:solidFill>
                <a:effectLst/>
                <a:latin typeface="Calibri"/>
                <a:ea typeface="Calibri"/>
                <a:cs typeface="Calibri"/>
                <a:sym typeface="Calibri"/>
              </a:rPr>
              <a:t> a CLARIN ha </a:t>
            </a:r>
            <a:r>
              <a:rPr lang="en-US" sz="1200" b="0" i="0" u="none" strike="noStrike" cap="none" dirty="0" err="1" smtClean="0">
                <a:solidFill>
                  <a:schemeClr val="dk1"/>
                </a:solidFill>
                <a:effectLst/>
                <a:latin typeface="Calibri"/>
                <a:ea typeface="Calibri"/>
                <a:cs typeface="Calibri"/>
                <a:sym typeface="Calibri"/>
              </a:rPr>
              <a:t>consentito</a:t>
            </a:r>
            <a:r>
              <a:rPr lang="en-US" sz="1200" b="0" i="0" u="none" strike="noStrike" cap="none" dirty="0" smtClean="0">
                <a:solidFill>
                  <a:schemeClr val="dk1"/>
                </a:solidFill>
                <a:effectLst/>
                <a:latin typeface="Calibri"/>
                <a:ea typeface="Calibri"/>
                <a:cs typeface="Calibri"/>
                <a:sym typeface="Calibri"/>
              </a:rPr>
              <a:t> di </a:t>
            </a:r>
            <a:r>
              <a:rPr lang="en-US" sz="1200" b="0" i="0" u="none" strike="noStrike" cap="none" dirty="0" err="1" smtClean="0">
                <a:solidFill>
                  <a:schemeClr val="dk1"/>
                </a:solidFill>
                <a:effectLst/>
                <a:latin typeface="Calibri"/>
                <a:ea typeface="Calibri"/>
                <a:cs typeface="Calibri"/>
                <a:sym typeface="Calibri"/>
              </a:rPr>
              <a:t>sviluppare</a:t>
            </a:r>
            <a:r>
              <a:rPr lang="en-US" sz="1200" b="0" i="0" u="none" strike="noStrike" cap="none" dirty="0" smtClean="0">
                <a:solidFill>
                  <a:schemeClr val="dk1"/>
                </a:solidFill>
                <a:effectLst/>
                <a:latin typeface="Calibri"/>
                <a:ea typeface="Calibri"/>
                <a:cs typeface="Calibri"/>
                <a:sym typeface="Calibri"/>
              </a:rPr>
              <a:t> line di </a:t>
            </a:r>
            <a:r>
              <a:rPr lang="en-US" sz="1200" b="0" i="0" u="none" strike="noStrike" cap="none" dirty="0" err="1" smtClean="0">
                <a:solidFill>
                  <a:schemeClr val="dk1"/>
                </a:solidFill>
                <a:effectLst/>
                <a:latin typeface="Calibri"/>
                <a:ea typeface="Calibri"/>
                <a:cs typeface="Calibri"/>
                <a:sym typeface="Calibri"/>
              </a:rPr>
              <a:t>ricerca</a:t>
            </a:r>
            <a:r>
              <a:rPr lang="en-US" sz="1200" b="0" i="0" u="none" strike="noStrike" cap="none" dirty="0" smtClean="0">
                <a:solidFill>
                  <a:schemeClr val="dk1"/>
                </a:solidFill>
                <a:effectLst/>
                <a:latin typeface="Calibri"/>
                <a:ea typeface="Calibri"/>
                <a:cs typeface="Calibri"/>
                <a:sym typeface="Calibri"/>
              </a:rPr>
              <a:t> dedicate al </a:t>
            </a:r>
            <a:r>
              <a:rPr lang="en-US" sz="1200" b="0" i="0" u="none" strike="noStrike" cap="none" dirty="0" err="1" smtClean="0">
                <a:solidFill>
                  <a:schemeClr val="dk1"/>
                </a:solidFill>
                <a:effectLst/>
                <a:latin typeface="Calibri"/>
                <a:ea typeface="Calibri"/>
                <a:cs typeface="Calibri"/>
                <a:sym typeface="Calibri"/>
              </a:rPr>
              <a:t>ciclo</a:t>
            </a:r>
            <a:r>
              <a:rPr lang="en-US" sz="1200" b="0" i="0" u="none" strike="noStrike" cap="none" dirty="0" smtClean="0">
                <a:solidFill>
                  <a:schemeClr val="dk1"/>
                </a:solidFill>
                <a:effectLst/>
                <a:latin typeface="Calibri"/>
                <a:ea typeface="Calibri"/>
                <a:cs typeface="Calibri"/>
                <a:sym typeface="Calibri"/>
              </a:rPr>
              <a:t> di vita </a:t>
            </a:r>
            <a:r>
              <a:rPr lang="en-US" sz="1200" b="0" i="0" u="none" strike="noStrike" cap="none" dirty="0" err="1" smtClean="0">
                <a:solidFill>
                  <a:schemeClr val="dk1"/>
                </a:solidFill>
                <a:effectLst/>
                <a:latin typeface="Calibri"/>
                <a:ea typeface="Calibri"/>
                <a:cs typeface="Calibri"/>
                <a:sym typeface="Calibri"/>
              </a:rPr>
              <a:t>delle</a:t>
            </a:r>
            <a:r>
              <a:rPr lang="en-US" sz="1200" b="0" i="0" u="none" strike="noStrike" cap="none" dirty="0" smtClean="0">
                <a:solidFill>
                  <a:schemeClr val="dk1"/>
                </a:solidFill>
                <a:effectLst/>
                <a:latin typeface="Calibri"/>
                <a:ea typeface="Calibri"/>
                <a:cs typeface="Calibri"/>
                <a:sym typeface="Calibri"/>
              </a:rPr>
              <a:t> di </a:t>
            </a:r>
            <a:r>
              <a:rPr lang="en-US" sz="1200" b="0" i="0" u="none" strike="noStrike" cap="none" dirty="0" err="1" smtClean="0">
                <a:solidFill>
                  <a:schemeClr val="dk1"/>
                </a:solidFill>
                <a:effectLst/>
                <a:latin typeface="Calibri"/>
                <a:ea typeface="Calibri"/>
                <a:cs typeface="Calibri"/>
                <a:sym typeface="Calibri"/>
              </a:rPr>
              <a:t>risorse</a:t>
            </a:r>
            <a:r>
              <a:rPr lang="en-US" sz="1200" b="0" i="0" u="none" strike="noStrike" cap="none" dirty="0" smtClean="0">
                <a:solidFill>
                  <a:schemeClr val="dk1"/>
                </a:solidFill>
                <a:effectLst/>
                <a:latin typeface="Calibri"/>
                <a:ea typeface="Calibri"/>
                <a:cs typeface="Calibri"/>
                <a:sym typeface="Calibri"/>
              </a:rPr>
              <a:t> per </a:t>
            </a:r>
            <a:r>
              <a:rPr lang="en-US" sz="1200" b="0" i="0" u="none" strike="noStrike" cap="none" dirty="0" err="1" smtClean="0">
                <a:solidFill>
                  <a:schemeClr val="dk1"/>
                </a:solidFill>
                <a:effectLst/>
                <a:latin typeface="Calibri"/>
                <a:ea typeface="Calibri"/>
                <a:cs typeface="Calibri"/>
                <a:sym typeface="Calibri"/>
              </a:rPr>
              <a:t>l’italiano</a:t>
            </a:r>
            <a:r>
              <a:rPr lang="en-US" sz="1200" b="0" i="0" u="none" strike="noStrike" cap="none" dirty="0" smtClean="0">
                <a:solidFill>
                  <a:schemeClr val="dk1"/>
                </a:solidFill>
                <a:effectLst/>
                <a:latin typeface="Calibri"/>
                <a:ea typeface="Calibri"/>
                <a:cs typeface="Calibri"/>
                <a:sym typeface="Calibri"/>
              </a:rPr>
              <a:t>, ma non solo </a:t>
            </a:r>
            <a:r>
              <a:rPr lang="en-US" sz="1200" b="0" i="0" u="none" strike="noStrike" cap="none" dirty="0" err="1" smtClean="0">
                <a:solidFill>
                  <a:schemeClr val="dk1"/>
                </a:solidFill>
                <a:effectLst/>
                <a:latin typeface="Calibri"/>
                <a:ea typeface="Calibri"/>
                <a:cs typeface="Calibri"/>
                <a:sym typeface="Calibri"/>
              </a:rPr>
              <a:t>abbiamo</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anche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risorse</a:t>
            </a:r>
            <a:r>
              <a:rPr lang="en-US" sz="1200" b="0" i="0" u="none" strike="noStrike" cap="none" dirty="0" smtClean="0">
                <a:solidFill>
                  <a:schemeClr val="dk1"/>
                </a:solidFill>
                <a:effectLst/>
                <a:latin typeface="Calibri"/>
                <a:ea typeface="Calibri"/>
                <a:cs typeface="Calibri"/>
                <a:sym typeface="Calibri"/>
              </a:rPr>
              <a:t> per le </a:t>
            </a:r>
            <a:r>
              <a:rPr lang="en-US" sz="1200" b="0" i="0" u="none" strike="noStrike" cap="none" dirty="0" err="1" smtClean="0">
                <a:solidFill>
                  <a:schemeClr val="dk1"/>
                </a:solidFill>
                <a:effectLst/>
                <a:latin typeface="Calibri"/>
                <a:ea typeface="Calibri"/>
                <a:cs typeface="Calibri"/>
                <a:sym typeface="Calibri"/>
              </a:rPr>
              <a:t>lingue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classiche</a:t>
            </a:r>
            <a:r>
              <a:rPr lang="en-US" sz="1200" b="0" i="0" u="none" strike="noStrike" cap="none" dirty="0" smtClean="0">
                <a:solidFill>
                  <a:schemeClr val="dk1"/>
                </a:solidFill>
                <a:effectLst/>
                <a:latin typeface="Calibri"/>
                <a:ea typeface="Calibri"/>
                <a:cs typeface="Calibri"/>
                <a:sym typeface="Calibri"/>
              </a:rPr>
              <a:t> con un </a:t>
            </a:r>
            <a:r>
              <a:rPr lang="en-US" sz="1200" b="0" i="0" u="none" strike="noStrike" cap="none" dirty="0" err="1" smtClean="0">
                <a:solidFill>
                  <a:schemeClr val="dk1"/>
                </a:solidFill>
                <a:effectLst/>
                <a:latin typeface="Calibri"/>
                <a:ea typeface="Calibri"/>
                <a:cs typeface="Calibri"/>
                <a:sym typeface="Calibri"/>
              </a:rPr>
              <a:t>filone</a:t>
            </a:r>
            <a:r>
              <a:rPr lang="en-US" sz="1200" b="0" i="0" u="none" strike="noStrike" cap="none" dirty="0" smtClean="0">
                <a:solidFill>
                  <a:schemeClr val="dk1"/>
                </a:solidFill>
                <a:effectLst/>
                <a:latin typeface="Calibri"/>
                <a:ea typeface="Calibri"/>
                <a:cs typeface="Calibri"/>
                <a:sym typeface="Calibri"/>
              </a:rPr>
              <a:t> di </a:t>
            </a:r>
            <a:r>
              <a:rPr lang="en-US" sz="1200" b="0" i="0" u="none" strike="noStrike" cap="none" dirty="0" err="1" smtClean="0">
                <a:solidFill>
                  <a:schemeClr val="dk1"/>
                </a:solidFill>
                <a:effectLst/>
                <a:latin typeface="Calibri"/>
                <a:ea typeface="Calibri"/>
                <a:cs typeface="Calibri"/>
                <a:sym typeface="Calibri"/>
              </a:rPr>
              <a:t>ricerca</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delle</a:t>
            </a:r>
            <a:r>
              <a:rPr lang="en-US" sz="1200" b="0" i="0" u="none" strike="noStrike" cap="none" dirty="0" smtClean="0">
                <a:solidFill>
                  <a:schemeClr val="dk1"/>
                </a:solidFill>
                <a:effectLst/>
                <a:latin typeface="Calibri"/>
                <a:ea typeface="Calibri"/>
                <a:cs typeface="Calibri"/>
                <a:sym typeface="Calibri"/>
              </a:rPr>
              <a:t> Digital Classics … e </a:t>
            </a:r>
            <a:r>
              <a:rPr lang="en-US" sz="1200" b="0" i="0" u="none" strike="noStrike" cap="none" dirty="0" err="1" smtClean="0">
                <a:solidFill>
                  <a:schemeClr val="dk1"/>
                </a:solidFill>
                <a:effectLst/>
                <a:latin typeface="Calibri"/>
                <a:ea typeface="Calibri"/>
                <a:cs typeface="Calibri"/>
                <a:sym typeface="Calibri"/>
              </a:rPr>
              <a:t>questo</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è</a:t>
            </a:r>
            <a:r>
              <a:rPr lang="en-US" sz="1200" b="0" i="0" u="none" strike="noStrike" cap="none" dirty="0" smtClean="0">
                <a:solidFill>
                  <a:schemeClr val="dk1"/>
                </a:solidFill>
                <a:effectLst/>
                <a:latin typeface="Calibri"/>
                <a:ea typeface="Calibri"/>
                <a:cs typeface="Calibri"/>
                <a:sym typeface="Calibri"/>
              </a:rPr>
              <a:t> un </a:t>
            </a:r>
            <a:r>
              <a:rPr lang="en-US" sz="1200" b="0" i="0" u="none" strike="noStrike" cap="none" dirty="0" err="1" smtClean="0">
                <a:solidFill>
                  <a:schemeClr val="dk1"/>
                </a:solidFill>
                <a:effectLst/>
                <a:latin typeface="Calibri"/>
                <a:ea typeface="Calibri"/>
                <a:cs typeface="Calibri"/>
                <a:sym typeface="Calibri"/>
              </a:rPr>
              <a:t>bene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perché</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è</a:t>
            </a:r>
            <a:r>
              <a:rPr lang="en-US" sz="1200" b="0" i="0" u="none" strike="noStrike" cap="none" dirty="0" smtClean="0">
                <a:solidFill>
                  <a:schemeClr val="dk1"/>
                </a:solidFill>
                <a:effectLst/>
                <a:latin typeface="Calibri"/>
                <a:ea typeface="Calibri"/>
                <a:cs typeface="Calibri"/>
                <a:sym typeface="Calibri"/>
              </a:rPr>
              <a:t> un </a:t>
            </a:r>
            <a:r>
              <a:rPr lang="en-US" sz="1200" b="0" i="0" u="none" strike="noStrike" cap="none" dirty="0" err="1" smtClean="0">
                <a:solidFill>
                  <a:schemeClr val="dk1"/>
                </a:solidFill>
                <a:effectLst/>
                <a:latin typeface="Calibri"/>
                <a:ea typeface="Calibri"/>
                <a:cs typeface="Calibri"/>
                <a:sym typeface="Calibri"/>
              </a:rPr>
              <a:t>settore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difficile</a:t>
            </a:r>
            <a:r>
              <a:rPr lang="en-US" sz="1200" b="0" i="0" u="none" strike="noStrike" cap="none" dirty="0" smtClean="0">
                <a:solidFill>
                  <a:schemeClr val="dk1"/>
                </a:solidFill>
                <a:effectLst/>
                <a:latin typeface="Calibri"/>
                <a:ea typeface="Calibri"/>
                <a:cs typeface="Calibri"/>
                <a:sym typeface="Calibri"/>
              </a:rPr>
              <a:t> da </a:t>
            </a:r>
            <a:r>
              <a:rPr lang="en-US" sz="1200" b="0" i="0" u="none" strike="noStrike" cap="none" dirty="0" err="1" smtClean="0">
                <a:solidFill>
                  <a:schemeClr val="dk1"/>
                </a:solidFill>
                <a:effectLst/>
                <a:latin typeface="Calibri"/>
                <a:ea typeface="Calibri"/>
                <a:cs typeface="Calibri"/>
                <a:sym typeface="Calibri"/>
              </a:rPr>
              <a:t>raggiungere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sempre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reteicente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all’applicazione</a:t>
            </a:r>
            <a:r>
              <a:rPr lang="en-US" sz="1200" b="0" i="0" u="none" strike="noStrike" cap="none" dirty="0" smtClean="0">
                <a:solidFill>
                  <a:schemeClr val="dk1"/>
                </a:solidFill>
                <a:effectLst/>
                <a:latin typeface="Calibri"/>
                <a:ea typeface="Calibri"/>
                <a:cs typeface="Calibri"/>
                <a:sym typeface="Calibri"/>
              </a:rPr>
              <a:t> di </a:t>
            </a:r>
            <a:r>
              <a:rPr lang="en-US" sz="1200" b="0" i="0" u="none" strike="noStrike" cap="none" dirty="0" err="1" smtClean="0">
                <a:solidFill>
                  <a:schemeClr val="dk1"/>
                </a:solidFill>
                <a:effectLst/>
                <a:latin typeface="Calibri"/>
                <a:ea typeface="Calibri"/>
                <a:cs typeface="Calibri"/>
                <a:sym typeface="Calibri"/>
              </a:rPr>
              <a:t>metodi</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digitali</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nelle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pratiche</a:t>
            </a:r>
            <a:r>
              <a:rPr lang="en-US" sz="1200" b="0" i="0" u="none" strike="noStrike" cap="none" dirty="0" smtClean="0">
                <a:solidFill>
                  <a:schemeClr val="dk1"/>
                </a:solidFill>
                <a:effectLst/>
                <a:latin typeface="Calibri"/>
                <a:ea typeface="Calibri"/>
                <a:cs typeface="Calibri"/>
                <a:sym typeface="Calibri"/>
              </a:rPr>
              <a:t> di studio. Ed </a:t>
            </a:r>
            <a:r>
              <a:rPr lang="en-US" sz="1200" b="0" i="0" u="none" strike="noStrike" cap="none" dirty="0" err="1" smtClean="0">
                <a:solidFill>
                  <a:schemeClr val="dk1"/>
                </a:solidFill>
                <a:effectLst/>
                <a:latin typeface="Calibri"/>
                <a:ea typeface="Calibri"/>
                <a:cs typeface="Calibri"/>
                <a:sym typeface="Calibri"/>
              </a:rPr>
              <a:t>infine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linea</a:t>
            </a:r>
            <a:r>
              <a:rPr lang="en-US" sz="1200" b="0" i="0" u="none" strike="noStrike" cap="none" dirty="0" smtClean="0">
                <a:solidFill>
                  <a:schemeClr val="dk1"/>
                </a:solidFill>
                <a:effectLst/>
                <a:latin typeface="Calibri"/>
                <a:ea typeface="Calibri"/>
                <a:cs typeface="Calibri"/>
                <a:sym typeface="Calibri"/>
              </a:rPr>
              <a:t> di </a:t>
            </a:r>
            <a:r>
              <a:rPr lang="en-US" sz="1200" b="0" i="0" u="none" strike="noStrike" cap="none" dirty="0" err="1" smtClean="0">
                <a:solidFill>
                  <a:schemeClr val="dk1"/>
                </a:solidFill>
                <a:effectLst/>
                <a:latin typeface="Calibri"/>
                <a:ea typeface="Calibri"/>
                <a:cs typeface="Calibri"/>
                <a:sym typeface="Calibri"/>
              </a:rPr>
              <a:t>ricerca</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particolarmente</a:t>
            </a:r>
            <a:r>
              <a:rPr lang="en-US" sz="1200" b="0" i="0" u="none" strike="noStrike" cap="none" dirty="0" smtClean="0">
                <a:solidFill>
                  <a:schemeClr val="dk1"/>
                </a:solidFill>
                <a:effectLst/>
                <a:latin typeface="Calibri"/>
                <a:ea typeface="Calibri"/>
                <a:cs typeface="Calibri"/>
                <a:sym typeface="Calibri"/>
              </a:rPr>
              <a:t> a </a:t>
            </a:r>
            <a:r>
              <a:rPr lang="en-US" sz="1200" b="0" i="0" u="none" strike="noStrike" cap="none" dirty="0" err="1" smtClean="0">
                <a:solidFill>
                  <a:schemeClr val="dk1"/>
                </a:solidFill>
                <a:effectLst/>
                <a:latin typeface="Calibri"/>
                <a:ea typeface="Calibri"/>
                <a:cs typeface="Calibri"/>
                <a:sym typeface="Calibri"/>
              </a:rPr>
              <a:t>fuoco</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oggi</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gli</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archivi</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orali</a:t>
            </a:r>
            <a:endParaRPr lang="it-IT" sz="1200" b="0" i="0" u="none" strike="noStrike" cap="none" dirty="0">
              <a:solidFill>
                <a:schemeClr val="dk1"/>
              </a:solidFill>
              <a:effectLst/>
              <a:latin typeface="Calibri"/>
              <a:ea typeface="Calibri"/>
              <a:cs typeface="Calibri"/>
              <a:sym typeface="Calibri"/>
            </a:endParaRPr>
          </a:p>
        </p:txBody>
      </p:sp>
      <p:sp>
        <p:nvSpPr>
          <p:cNvPr id="4" name="Segnaposto numero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5318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 xmlns:a16="http://schemas.microsoft.com/office/drawing/2014/main" id="{A93FA908-A449-995B-BF1A-942DFDC3B032}"/>
            </a:ext>
          </a:extLst>
        </p:cNvPr>
        <p:cNvGrpSpPr/>
        <p:nvPr/>
      </p:nvGrpSpPr>
      <p:grpSpPr>
        <a:xfrm>
          <a:off x="0" y="0"/>
          <a:ext cx="0" cy="0"/>
          <a:chOff x="0" y="0"/>
          <a:chExt cx="0" cy="0"/>
        </a:xfrm>
      </p:grpSpPr>
      <p:sp>
        <p:nvSpPr>
          <p:cNvPr id="122" name="Google Shape;122;g2a685082fb9_0_78:notes">
            <a:extLst>
              <a:ext uri="{FF2B5EF4-FFF2-40B4-BE49-F238E27FC236}">
                <a16:creationId xmlns="" xmlns:a16="http://schemas.microsoft.com/office/drawing/2014/main" id="{23605CC9-AE38-59CC-F59D-C1B97A36D4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 xmlns:a16="http://schemas.microsoft.com/office/drawing/2014/main" id="{A2248BE5-3ACD-B2DE-B831-794EAD1DF5C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200" b="0" i="0" u="none" strike="noStrike" cap="none" dirty="0" smtClean="0">
                <a:solidFill>
                  <a:schemeClr val="dk1"/>
                </a:solidFill>
                <a:effectLst/>
                <a:latin typeface="Calibri"/>
                <a:ea typeface="Calibri"/>
                <a:cs typeface="Calibri"/>
                <a:sym typeface="Calibri"/>
              </a:rPr>
              <a:t>CLARIN-IT, come IR High priority del PNIR, ha </a:t>
            </a:r>
            <a:r>
              <a:rPr lang="en-US" sz="1200" b="0" i="0" u="none" strike="noStrike" cap="none" dirty="0" err="1" smtClean="0">
                <a:solidFill>
                  <a:schemeClr val="dk1"/>
                </a:solidFill>
                <a:effectLst/>
                <a:latin typeface="Calibri"/>
                <a:ea typeface="Calibri"/>
                <a:cs typeface="Calibri"/>
                <a:sym typeface="Calibri"/>
              </a:rPr>
              <a:t>ricevuto</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fondi</a:t>
            </a:r>
            <a:r>
              <a:rPr lang="en-US" sz="1200" b="0" i="0" u="none" strike="noStrike" cap="none" dirty="0" smtClean="0">
                <a:solidFill>
                  <a:schemeClr val="dk1"/>
                </a:solidFill>
                <a:effectLst/>
                <a:latin typeface="Calibri"/>
                <a:ea typeface="Calibri"/>
                <a:cs typeface="Calibri"/>
                <a:sym typeface="Calibri"/>
              </a:rPr>
              <a:t> per </a:t>
            </a:r>
            <a:r>
              <a:rPr lang="en-US" sz="1200" b="0" i="0" u="none" strike="noStrike" cap="none" dirty="0" err="1" smtClean="0">
                <a:solidFill>
                  <a:schemeClr val="dk1"/>
                </a:solidFill>
                <a:effectLst/>
                <a:latin typeface="Calibri"/>
                <a:ea typeface="Calibri"/>
                <a:cs typeface="Calibri"/>
                <a:sym typeface="Calibri"/>
              </a:rPr>
              <a:t>il</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potenziamento</a:t>
            </a:r>
            <a:r>
              <a:rPr lang="en-US" sz="1200" b="0" i="0" u="none" strike="noStrike" cap="none" dirty="0" smtClean="0">
                <a:solidFill>
                  <a:schemeClr val="dk1"/>
                </a:solidFill>
                <a:effectLst/>
                <a:latin typeface="Calibri"/>
                <a:ea typeface="Calibri"/>
                <a:cs typeface="Calibri"/>
                <a:sym typeface="Calibri"/>
              </a:rPr>
              <a:t> grazie al PNRR e </a:t>
            </a:r>
            <a:r>
              <a:rPr lang="en-US" sz="1200" b="0" i="0" u="none" strike="noStrike" cap="none" dirty="0" err="1" smtClean="0">
                <a:solidFill>
                  <a:schemeClr val="dk1"/>
                </a:solidFill>
                <a:effectLst/>
                <a:latin typeface="Calibri"/>
                <a:ea typeface="Calibri"/>
                <a:cs typeface="Calibri"/>
                <a:sym typeface="Calibri"/>
              </a:rPr>
              <a:t>il</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progetto</a:t>
            </a:r>
            <a:r>
              <a:rPr lang="en-US" sz="1200" b="0" i="0" u="none" strike="noStrike" cap="none" dirty="0" smtClean="0">
                <a:solidFill>
                  <a:schemeClr val="dk1"/>
                </a:solidFill>
                <a:effectLst/>
                <a:latin typeface="Calibri"/>
                <a:ea typeface="Calibri"/>
                <a:cs typeface="Calibri"/>
                <a:sym typeface="Calibri"/>
              </a:rPr>
              <a:t> H2IOSC </a:t>
            </a:r>
            <a:r>
              <a:rPr lang="en-US" sz="1200" b="0" i="0" u="none" strike="noStrike" cap="none" dirty="0" err="1" smtClean="0">
                <a:solidFill>
                  <a:schemeClr val="dk1"/>
                </a:solidFill>
                <a:effectLst/>
                <a:latin typeface="Calibri"/>
                <a:ea typeface="Calibri"/>
                <a:cs typeface="Calibri"/>
                <a:sym typeface="Calibri"/>
              </a:rPr>
              <a:t>che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mira</a:t>
            </a:r>
            <a:r>
              <a:rPr lang="en-US" sz="1200" b="0" i="0" u="none" strike="noStrike" cap="none" dirty="0" smtClean="0">
                <a:solidFill>
                  <a:schemeClr val="dk1"/>
                </a:solidFill>
                <a:effectLst/>
                <a:latin typeface="Calibri"/>
                <a:ea typeface="Calibri"/>
                <a:cs typeface="Calibri"/>
                <a:sym typeface="Calibri"/>
              </a:rPr>
              <a:t> a </a:t>
            </a:r>
            <a:r>
              <a:rPr lang="en-US" sz="1200" b="0" i="0" u="none" strike="noStrike" cap="none" dirty="0" err="1" smtClean="0">
                <a:solidFill>
                  <a:schemeClr val="dk1"/>
                </a:solidFill>
                <a:effectLst/>
                <a:latin typeface="Calibri"/>
                <a:ea typeface="Calibri"/>
                <a:cs typeface="Calibri"/>
                <a:sym typeface="Calibri"/>
              </a:rPr>
              <a:t>federare</a:t>
            </a:r>
            <a:r>
              <a:rPr lang="en-US" sz="1200" b="0" i="0" u="none" strike="noStrike" cap="none" dirty="0" smtClean="0">
                <a:solidFill>
                  <a:schemeClr val="dk1"/>
                </a:solidFill>
                <a:effectLst/>
                <a:latin typeface="Calibri"/>
                <a:ea typeface="Calibri"/>
                <a:cs typeface="Calibri"/>
                <a:sym typeface="Calibri"/>
              </a:rPr>
              <a:t> 4 IR del </a:t>
            </a:r>
            <a:r>
              <a:rPr lang="en-US" sz="1200" b="0" i="0" u="none" strike="noStrike" cap="none" dirty="0" err="1" smtClean="0">
                <a:solidFill>
                  <a:schemeClr val="dk1"/>
                </a:solidFill>
                <a:effectLst/>
                <a:latin typeface="Calibri"/>
                <a:ea typeface="Calibri"/>
                <a:cs typeface="Calibri"/>
                <a:sym typeface="Calibri"/>
              </a:rPr>
              <a:t>settore</a:t>
            </a:r>
            <a:r>
              <a:rPr lang="en-US" sz="1200" b="0" i="0" u="none" strike="noStrike" cap="none" dirty="0" smtClean="0">
                <a:solidFill>
                  <a:schemeClr val="dk1"/>
                </a:solidFill>
                <a:effectLst/>
                <a:latin typeface="Calibri"/>
                <a:ea typeface="Calibri"/>
                <a:cs typeface="Calibri"/>
                <a:sym typeface="Calibri"/>
              </a:rPr>
              <a:t> Social Cultural Innovation a </a:t>
            </a:r>
            <a:r>
              <a:rPr lang="en-US" sz="1200" b="0" i="0" u="none" strike="noStrike" cap="none" dirty="0" err="1" smtClean="0">
                <a:solidFill>
                  <a:schemeClr val="dk1"/>
                </a:solidFill>
                <a:effectLst/>
                <a:latin typeface="Calibri"/>
                <a:ea typeface="Calibri"/>
                <a:cs typeface="Calibri"/>
                <a:sym typeface="Calibri"/>
              </a:rPr>
              <a:t>trazione</a:t>
            </a:r>
            <a:r>
              <a:rPr lang="en-US" sz="1200" b="0" i="0" u="none" strike="noStrike" cap="none" dirty="0" smtClean="0">
                <a:solidFill>
                  <a:schemeClr val="dk1"/>
                </a:solidFill>
                <a:effectLst/>
                <a:latin typeface="Calibri"/>
                <a:ea typeface="Calibri"/>
                <a:cs typeface="Calibri"/>
                <a:sym typeface="Calibri"/>
              </a:rPr>
              <a:t> CNR, grazie </a:t>
            </a:r>
            <a:r>
              <a:rPr lang="en-US" sz="1200" b="0" i="0" u="none" strike="noStrike" cap="none" dirty="0" err="1" smtClean="0">
                <a:solidFill>
                  <a:schemeClr val="dk1"/>
                </a:solidFill>
                <a:effectLst/>
                <a:latin typeface="Calibri"/>
                <a:ea typeface="Calibri"/>
                <a:cs typeface="Calibri"/>
                <a:sym typeface="Calibri"/>
              </a:rPr>
              <a:t>alla</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messa</a:t>
            </a:r>
            <a:r>
              <a:rPr lang="en-US" sz="1200" b="0" i="0" u="none" strike="noStrike" cap="none" dirty="0" smtClean="0">
                <a:solidFill>
                  <a:schemeClr val="dk1"/>
                </a:solidFill>
                <a:effectLst/>
                <a:latin typeface="Calibri"/>
                <a:ea typeface="Calibri"/>
                <a:cs typeface="Calibri"/>
                <a:sym typeface="Calibri"/>
              </a:rPr>
              <a:t> a </a:t>
            </a:r>
            <a:r>
              <a:rPr lang="en-US" sz="1200" b="0" i="0" u="none" strike="noStrike" cap="none" dirty="0" err="1" smtClean="0">
                <a:solidFill>
                  <a:schemeClr val="dk1"/>
                </a:solidFill>
                <a:effectLst/>
                <a:latin typeface="Calibri"/>
                <a:ea typeface="Calibri"/>
                <a:cs typeface="Calibri"/>
                <a:sym typeface="Calibri"/>
              </a:rPr>
              <a:t>fattor</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comune</a:t>
            </a:r>
            <a:r>
              <a:rPr lang="en-US" sz="1200" b="0" i="0" u="none" strike="noStrike" cap="none" dirty="0" smtClean="0">
                <a:solidFill>
                  <a:schemeClr val="dk1"/>
                </a:solidFill>
                <a:effectLst/>
                <a:latin typeface="Calibri"/>
                <a:ea typeface="Calibri"/>
                <a:cs typeface="Calibri"/>
                <a:sym typeface="Calibri"/>
              </a:rPr>
              <a:t> di </a:t>
            </a:r>
            <a:r>
              <a:rPr lang="en-US" sz="1200" b="0" i="0" u="none" strike="noStrike" cap="none" dirty="0" err="1" smtClean="0">
                <a:solidFill>
                  <a:schemeClr val="dk1"/>
                </a:solidFill>
                <a:effectLst/>
                <a:latin typeface="Calibri"/>
                <a:ea typeface="Calibri"/>
                <a:cs typeface="Calibri"/>
                <a:sym typeface="Calibri"/>
              </a:rPr>
              <a:t>esperienze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metodi</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servizi</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delle</a:t>
            </a:r>
            <a:r>
              <a:rPr lang="en-US" sz="1200" b="0" i="0" u="none" strike="noStrike" cap="none" dirty="0" smtClean="0">
                <a:solidFill>
                  <a:schemeClr val="dk1"/>
                </a:solidFill>
                <a:effectLst/>
                <a:latin typeface="Calibri"/>
                <a:ea typeface="Calibri"/>
                <a:cs typeface="Calibri"/>
                <a:sym typeface="Calibri"/>
              </a:rPr>
              <a:t> infra </a:t>
            </a:r>
            <a:r>
              <a:rPr lang="en-US" sz="1200" b="0" i="0" u="none" strike="noStrike" cap="none" dirty="0" err="1" smtClean="0">
                <a:solidFill>
                  <a:schemeClr val="dk1"/>
                </a:solidFill>
                <a:effectLst/>
                <a:latin typeface="Calibri"/>
                <a:ea typeface="Calibri"/>
                <a:cs typeface="Calibri"/>
                <a:sym typeface="Calibri"/>
              </a:rPr>
              <a:t>coinvolte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alla</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stregua</a:t>
            </a:r>
            <a:r>
              <a:rPr lang="en-US" sz="1200" b="0" i="0" u="none" strike="noStrike" cap="none" dirty="0" smtClean="0">
                <a:solidFill>
                  <a:schemeClr val="dk1"/>
                </a:solidFill>
                <a:effectLst/>
                <a:latin typeface="Calibri"/>
                <a:ea typeface="Calibri"/>
                <a:cs typeface="Calibri"/>
                <a:sym typeface="Calibri"/>
              </a:rPr>
              <a:t> di </a:t>
            </a:r>
            <a:r>
              <a:rPr lang="en-US" sz="1200" b="0" i="0" u="none" strike="noStrike" cap="none" dirty="0" err="1" smtClean="0">
                <a:solidFill>
                  <a:schemeClr val="dk1"/>
                </a:solidFill>
                <a:effectLst/>
                <a:latin typeface="Calibri"/>
                <a:ea typeface="Calibri"/>
                <a:cs typeface="Calibri"/>
                <a:sym typeface="Calibri"/>
              </a:rPr>
              <a:t>esperienze</a:t>
            </a:r>
            <a:r>
              <a:rPr lang="en-US" sz="1200" b="0" i="0" u="none" strike="noStrike" cap="none" dirty="0" smtClean="0">
                <a:solidFill>
                  <a:schemeClr val="dk1"/>
                </a:solidFill>
                <a:effectLst/>
                <a:latin typeface="Calibri"/>
                <a:ea typeface="Calibri"/>
                <a:cs typeface="Calibri"/>
                <a:sym typeface="Calibri"/>
              </a:rPr>
              <a:t> a liv </a:t>
            </a:r>
            <a:r>
              <a:rPr lang="en-US" sz="1200" b="0" i="0" u="none" strike="noStrike" cap="none" dirty="0" err="1" smtClean="0">
                <a:solidFill>
                  <a:schemeClr val="dk1"/>
                </a:solidFill>
                <a:effectLst/>
                <a:latin typeface="Calibri"/>
                <a:ea typeface="Calibri"/>
                <a:cs typeface="Calibri"/>
                <a:sym typeface="Calibri"/>
              </a:rPr>
              <a:t>europeo</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nei</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progetti</a:t>
            </a:r>
            <a:r>
              <a:rPr lang="en-US" sz="1200" b="0" i="0" u="none" strike="noStrike" cap="none" dirty="0" smtClean="0">
                <a:solidFill>
                  <a:schemeClr val="dk1"/>
                </a:solidFill>
                <a:effectLst/>
                <a:latin typeface="Calibri"/>
                <a:ea typeface="Calibri"/>
                <a:cs typeface="Calibri"/>
                <a:sym typeface="Calibri"/>
              </a:rPr>
              <a:t> INFRA EOSC come SSHOC). </a:t>
            </a:r>
            <a:r>
              <a:rPr lang="en-US" sz="1200" b="0" i="0" u="none" strike="noStrike" cap="none" dirty="0" err="1" smtClean="0">
                <a:solidFill>
                  <a:schemeClr val="dk1"/>
                </a:solidFill>
                <a:effectLst/>
                <a:latin typeface="Calibri"/>
                <a:ea typeface="Calibri"/>
                <a:cs typeface="Calibri"/>
                <a:sym typeface="Calibri"/>
              </a:rPr>
              <a:t>Potete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vedere</a:t>
            </a:r>
            <a:r>
              <a:rPr lang="en-US" sz="1200" b="0" i="0" u="none" strike="noStrike" cap="none" dirty="0" smtClean="0">
                <a:solidFill>
                  <a:schemeClr val="dk1"/>
                </a:solidFill>
                <a:effectLst/>
                <a:latin typeface="Calibri"/>
                <a:ea typeface="Calibri"/>
                <a:cs typeface="Calibri"/>
                <a:sym typeface="Calibri"/>
              </a:rPr>
              <a:t> I </a:t>
            </a:r>
            <a:r>
              <a:rPr lang="en-US" sz="1200" b="0" i="0" u="none" strike="noStrike" cap="none" dirty="0" err="1" smtClean="0">
                <a:solidFill>
                  <a:schemeClr val="dk1"/>
                </a:solidFill>
                <a:effectLst/>
                <a:latin typeface="Calibri"/>
                <a:ea typeface="Calibri"/>
                <a:cs typeface="Calibri"/>
                <a:sym typeface="Calibri"/>
              </a:rPr>
              <a:t>numeri</a:t>
            </a:r>
            <a:r>
              <a:rPr lang="en-US" sz="1200" b="0" i="0" u="none" strike="noStrike" cap="none" dirty="0" smtClean="0">
                <a:solidFill>
                  <a:schemeClr val="dk1"/>
                </a:solidFill>
                <a:effectLst/>
                <a:latin typeface="Calibri"/>
                <a:ea typeface="Calibri"/>
                <a:cs typeface="Calibri"/>
                <a:sym typeface="Calibri"/>
              </a:rPr>
              <a:t> del </a:t>
            </a:r>
            <a:r>
              <a:rPr lang="en-US" sz="1200" b="0" i="0" u="none" strike="noStrike" cap="none" dirty="0" err="1" smtClean="0">
                <a:solidFill>
                  <a:schemeClr val="dk1"/>
                </a:solidFill>
                <a:effectLst/>
                <a:latin typeface="Calibri"/>
                <a:ea typeface="Calibri"/>
                <a:cs typeface="Calibri"/>
                <a:sym typeface="Calibri"/>
              </a:rPr>
              <a:t>progetto</a:t>
            </a:r>
            <a:r>
              <a:rPr lang="en-US" sz="1200" b="0" i="0" u="none" strike="noStrike" cap="none" dirty="0" smtClean="0">
                <a:solidFill>
                  <a:schemeClr val="dk1"/>
                </a:solidFill>
                <a:effectLst/>
                <a:latin typeface="Calibri"/>
                <a:ea typeface="Calibri"/>
                <a:cs typeface="Calibri"/>
                <a:sym typeface="Calibri"/>
              </a:rPr>
              <a:t>, le </a:t>
            </a:r>
            <a:r>
              <a:rPr lang="en-US" sz="1200" b="0" i="0" u="none" strike="noStrike" cap="none" dirty="0" err="1" smtClean="0">
                <a:solidFill>
                  <a:schemeClr val="dk1"/>
                </a:solidFill>
                <a:effectLst/>
                <a:latin typeface="Calibri"/>
                <a:ea typeface="Calibri"/>
                <a:cs typeface="Calibri"/>
                <a:sym typeface="Calibri"/>
              </a:rPr>
              <a:t>sedi</a:t>
            </a:r>
            <a:r>
              <a:rPr lang="en-US" sz="1200" b="0" i="0" u="none" strike="noStrike" cap="none" dirty="0" smtClean="0">
                <a:solidFill>
                  <a:schemeClr val="dk1"/>
                </a:solidFill>
                <a:effectLst/>
                <a:latin typeface="Calibri"/>
                <a:ea typeface="Calibri"/>
                <a:cs typeface="Calibri"/>
                <a:sym typeface="Calibri"/>
              </a:rPr>
              <a:t> CNR </a:t>
            </a:r>
            <a:r>
              <a:rPr lang="en-US" sz="1200" b="0" i="0" u="none" strike="noStrike" cap="none" dirty="0" err="1" smtClean="0">
                <a:solidFill>
                  <a:schemeClr val="dk1"/>
                </a:solidFill>
                <a:effectLst/>
                <a:latin typeface="Calibri"/>
                <a:ea typeface="Calibri"/>
                <a:cs typeface="Calibri"/>
                <a:sym typeface="Calibri"/>
              </a:rPr>
              <a:t>coinvolte</a:t>
            </a:r>
            <a:r>
              <a:rPr lang="en-US" sz="1200" b="0" i="0" u="none" strike="noStrike" cap="none" dirty="0" smtClean="0">
                <a:solidFill>
                  <a:schemeClr val="dk1"/>
                </a:solidFill>
                <a:effectLst/>
                <a:latin typeface="Calibri"/>
                <a:ea typeface="Calibri"/>
                <a:cs typeface="Calibri"/>
                <a:sym typeface="Calibri"/>
              </a:rPr>
              <a:t> .</a:t>
            </a:r>
            <a:endParaRPr lang="it-IT" sz="1200" b="0" i="0" u="none" strike="noStrike" cap="none" dirty="0">
              <a:solidFill>
                <a:schemeClr val="dk1"/>
              </a:solidFill>
              <a:effectLst/>
              <a:latin typeface="Calibri"/>
              <a:ea typeface="Calibri"/>
              <a:cs typeface="Calibri"/>
              <a:sym typeface="Calibri"/>
            </a:endParaRPr>
          </a:p>
        </p:txBody>
      </p:sp>
    </p:spTree>
    <p:extLst>
      <p:ext uri="{BB962C8B-B14F-4D97-AF65-F5344CB8AC3E}">
        <p14:creationId xmlns:p14="http://schemas.microsoft.com/office/powerpoint/2010/main" val="1241772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Accenno al potenziamento</a:t>
            </a:r>
          </a:p>
        </p:txBody>
      </p:sp>
      <p:sp>
        <p:nvSpPr>
          <p:cNvPr id="4" name="Segnaposto numero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05915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0" i="0" u="none" strike="noStrike" cap="none" dirty="0" smtClean="0">
                <a:solidFill>
                  <a:schemeClr val="dk1"/>
                </a:solidFill>
                <a:effectLst/>
                <a:latin typeface="Calibri"/>
                <a:ea typeface="Calibri"/>
                <a:cs typeface="Calibri"/>
                <a:sym typeface="Calibri"/>
              </a:rPr>
              <a:t>Il </a:t>
            </a:r>
            <a:r>
              <a:rPr lang="en-US" sz="1200" b="0" i="0" u="none" strike="noStrike" cap="none" dirty="0" err="1" smtClean="0">
                <a:solidFill>
                  <a:schemeClr val="dk1"/>
                </a:solidFill>
                <a:effectLst/>
                <a:latin typeface="Calibri"/>
                <a:ea typeface="Calibri"/>
                <a:cs typeface="Calibri"/>
                <a:sym typeface="Calibri"/>
              </a:rPr>
              <a:t>potenziamento</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avviene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attraverso</a:t>
            </a:r>
            <a:r>
              <a:rPr lang="en-US" sz="1200" b="0" i="0" u="none" strike="noStrike" cap="none" dirty="0" smtClean="0">
                <a:solidFill>
                  <a:schemeClr val="dk1"/>
                </a:solidFill>
                <a:effectLst/>
                <a:latin typeface="Calibri"/>
                <a:ea typeface="Calibri"/>
                <a:cs typeface="Calibri"/>
                <a:sym typeface="Calibri"/>
              </a:rPr>
              <a:t> un </a:t>
            </a:r>
            <a:r>
              <a:rPr lang="en-US" sz="1200" b="0" i="0" u="none" strike="noStrike" cap="none" dirty="0" err="1" smtClean="0">
                <a:solidFill>
                  <a:schemeClr val="dk1"/>
                </a:solidFill>
                <a:effectLst/>
                <a:latin typeface="Calibri"/>
                <a:ea typeface="Calibri"/>
                <a:cs typeface="Calibri"/>
                <a:sym typeface="Calibri"/>
              </a:rPr>
              <a:t>flusso</a:t>
            </a:r>
            <a:r>
              <a:rPr lang="en-US" sz="1200" b="0" i="0" u="none" strike="noStrike" cap="none" dirty="0" smtClean="0">
                <a:solidFill>
                  <a:schemeClr val="dk1"/>
                </a:solidFill>
                <a:effectLst/>
                <a:latin typeface="Calibri"/>
                <a:ea typeface="Calibri"/>
                <a:cs typeface="Calibri"/>
                <a:sym typeface="Calibri"/>
              </a:rPr>
              <a:t> di </a:t>
            </a:r>
            <a:r>
              <a:rPr lang="en-US" sz="1200" b="0" i="0" u="none" strike="noStrike" cap="none" dirty="0" err="1" smtClean="0">
                <a:solidFill>
                  <a:schemeClr val="dk1"/>
                </a:solidFill>
                <a:effectLst/>
                <a:latin typeface="Calibri"/>
                <a:ea typeface="Calibri"/>
                <a:cs typeface="Calibri"/>
                <a:sym typeface="Calibri"/>
              </a:rPr>
              <a:t>lavoro</a:t>
            </a:r>
            <a:r>
              <a:rPr lang="en-US" sz="1200" b="0" i="0" u="none" strike="noStrike" cap="none" dirty="0" smtClean="0">
                <a:solidFill>
                  <a:schemeClr val="dk1"/>
                </a:solidFill>
                <a:effectLst/>
                <a:latin typeface="Calibri"/>
                <a:ea typeface="Calibri"/>
                <a:cs typeface="Calibri"/>
                <a:sym typeface="Calibri"/>
              </a:rPr>
              <a:t> qui </a:t>
            </a:r>
            <a:r>
              <a:rPr lang="en-US" sz="1200" b="0" i="0" u="none" strike="noStrike" cap="none" dirty="0" err="1" smtClean="0">
                <a:solidFill>
                  <a:schemeClr val="dk1"/>
                </a:solidFill>
                <a:effectLst/>
                <a:latin typeface="Calibri"/>
                <a:ea typeface="Calibri"/>
                <a:cs typeface="Calibri"/>
                <a:sym typeface="Calibri"/>
              </a:rPr>
              <a:t>sintetizzato</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che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va</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dalla</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mappatura</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delle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risorse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alla</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messa</a:t>
            </a:r>
            <a:r>
              <a:rPr lang="en-US" sz="1200" b="0" i="0" u="none" strike="noStrike" cap="none" dirty="0" smtClean="0">
                <a:solidFill>
                  <a:schemeClr val="dk1"/>
                </a:solidFill>
                <a:effectLst/>
                <a:latin typeface="Calibri"/>
                <a:ea typeface="Calibri"/>
                <a:cs typeface="Calibri"/>
                <a:sym typeface="Calibri"/>
              </a:rPr>
              <a:t> a </a:t>
            </a:r>
            <a:r>
              <a:rPr lang="en-US" sz="1200" b="0" i="0" u="none" strike="noStrike" cap="none" dirty="0" err="1" smtClean="0">
                <a:solidFill>
                  <a:schemeClr val="dk1"/>
                </a:solidFill>
                <a:effectLst/>
                <a:latin typeface="Calibri"/>
                <a:ea typeface="Calibri"/>
                <a:cs typeface="Calibri"/>
                <a:sym typeface="Calibri"/>
              </a:rPr>
              <a:t>fattor</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comune</a:t>
            </a:r>
            <a:r>
              <a:rPr lang="en-US" sz="1200" b="0" i="0" u="none" strike="noStrike" cap="none" dirty="0" smtClean="0">
                <a:solidFill>
                  <a:schemeClr val="dk1"/>
                </a:solidFill>
                <a:effectLst/>
                <a:latin typeface="Calibri"/>
                <a:ea typeface="Calibri"/>
                <a:cs typeface="Calibri"/>
                <a:sym typeface="Calibri"/>
              </a:rPr>
              <a:t> di </a:t>
            </a:r>
            <a:r>
              <a:rPr lang="en-US" sz="1200" b="0" i="0" u="none" strike="noStrike" cap="none" dirty="0" err="1" smtClean="0">
                <a:solidFill>
                  <a:schemeClr val="dk1"/>
                </a:solidFill>
                <a:effectLst/>
                <a:latin typeface="Calibri"/>
                <a:ea typeface="Calibri"/>
                <a:cs typeface="Calibri"/>
                <a:sym typeface="Calibri"/>
              </a:rPr>
              <a:t>servizi</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dimostratori</a:t>
            </a:r>
            <a:r>
              <a:rPr lang="en-US" sz="1200" b="0" i="0" u="none" strike="noStrike" cap="none" dirty="0" smtClean="0">
                <a:solidFill>
                  <a:schemeClr val="dk1"/>
                </a:solidFill>
                <a:effectLst/>
                <a:latin typeface="Calibri"/>
                <a:ea typeface="Calibri"/>
                <a:cs typeface="Calibri"/>
                <a:sym typeface="Calibri"/>
              </a:rPr>
              <a:t>, con </a:t>
            </a:r>
            <a:r>
              <a:rPr lang="en-US" sz="1200" b="0" i="0" u="none" strike="noStrike" cap="none" dirty="0" err="1" smtClean="0">
                <a:solidFill>
                  <a:schemeClr val="dk1"/>
                </a:solidFill>
                <a:effectLst/>
                <a:latin typeface="Calibri"/>
                <a:ea typeface="Calibri"/>
                <a:cs typeface="Calibri"/>
                <a:sym typeface="Calibri"/>
              </a:rPr>
              <a:t>una</a:t>
            </a:r>
            <a:r>
              <a:rPr lang="en-US" sz="1200" b="0" i="0" u="none" strike="noStrike" cap="none" dirty="0" smtClean="0">
                <a:solidFill>
                  <a:schemeClr val="dk1"/>
                </a:solidFill>
                <a:effectLst/>
                <a:latin typeface="Calibri"/>
                <a:ea typeface="Calibri"/>
                <a:cs typeface="Calibri"/>
                <a:sym typeface="Calibri"/>
              </a:rPr>
              <a:t> forte </a:t>
            </a:r>
            <a:r>
              <a:rPr lang="en-US" sz="1200" b="0" i="0" u="none" strike="noStrike" cap="none" dirty="0" err="1" smtClean="0">
                <a:solidFill>
                  <a:schemeClr val="dk1"/>
                </a:solidFill>
                <a:effectLst/>
                <a:latin typeface="Calibri"/>
                <a:ea typeface="Calibri"/>
                <a:cs typeface="Calibri"/>
                <a:sym typeface="Calibri"/>
              </a:rPr>
              <a:t>vocazione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alla</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fairificazione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interoperabilità</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il</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tutto</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esposto</a:t>
            </a:r>
            <a:r>
              <a:rPr lang="en-US" sz="1200" b="0" i="0" u="none" strike="noStrike" cap="none" dirty="0" smtClean="0">
                <a:solidFill>
                  <a:schemeClr val="dk1"/>
                </a:solidFill>
                <a:effectLst/>
                <a:latin typeface="Calibri"/>
                <a:ea typeface="Calibri"/>
                <a:cs typeface="Calibri"/>
                <a:sym typeface="Calibri"/>
              </a:rPr>
              <a:t> in un cloud </a:t>
            </a:r>
            <a:r>
              <a:rPr lang="en-US" sz="1200" b="0" i="0" u="none" strike="noStrike" cap="none" dirty="0" err="1" smtClean="0">
                <a:solidFill>
                  <a:schemeClr val="dk1"/>
                </a:solidFill>
                <a:effectLst/>
                <a:latin typeface="Calibri"/>
                <a:ea typeface="Calibri"/>
                <a:cs typeface="Calibri"/>
                <a:sym typeface="Calibri"/>
              </a:rPr>
              <a:t>virtuale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che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è</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il</a:t>
            </a:r>
            <a:r>
              <a:rPr lang="en-US" sz="1200" b="0" i="0" u="none" strike="noStrike" cap="none" dirty="0" smtClean="0">
                <a:solidFill>
                  <a:schemeClr val="dk1"/>
                </a:solidFill>
                <a:effectLst/>
                <a:latin typeface="Calibri"/>
                <a:ea typeface="Calibri"/>
                <a:cs typeface="Calibri"/>
                <a:sym typeface="Calibri"/>
              </a:rPr>
              <a:t> market place, e </a:t>
            </a:r>
            <a:r>
              <a:rPr lang="en-US" sz="1200" b="0" i="0" u="none" strike="noStrike" cap="none" dirty="0" err="1" smtClean="0">
                <a:solidFill>
                  <a:schemeClr val="dk1"/>
                </a:solidFill>
                <a:effectLst/>
                <a:latin typeface="Calibri"/>
                <a:ea typeface="Calibri"/>
                <a:cs typeface="Calibri"/>
                <a:sym typeface="Calibri"/>
              </a:rPr>
              <a:t>una</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attenzione</a:t>
            </a:r>
            <a:r>
              <a:rPr lang="en-US" sz="1200" b="0" i="0" u="none" strike="noStrike" cap="none" dirty="0" smtClean="0">
                <a:solidFill>
                  <a:schemeClr val="dk1"/>
                </a:solidFill>
                <a:effectLst/>
                <a:latin typeface="Calibri"/>
                <a:ea typeface="Calibri"/>
                <a:cs typeface="Calibri"/>
                <a:sym typeface="Calibri"/>
              </a:rPr>
              <a:t> verso la </a:t>
            </a:r>
            <a:r>
              <a:rPr lang="en-US" sz="1200" b="0" i="0" u="none" strike="noStrike" cap="none" dirty="0" err="1" smtClean="0">
                <a:solidFill>
                  <a:schemeClr val="dk1"/>
                </a:solidFill>
                <a:effectLst/>
                <a:latin typeface="Calibri"/>
                <a:ea typeface="Calibri"/>
                <a:cs typeface="Calibri"/>
                <a:sym typeface="Calibri"/>
              </a:rPr>
              <a:t>formazione</a:t>
            </a:r>
            <a:r>
              <a:rPr lang="en-US" sz="1200" b="0" i="0" u="none" strike="noStrike" cap="none" dirty="0" smtClean="0">
                <a:solidFill>
                  <a:schemeClr val="dk1"/>
                </a:solidFill>
                <a:effectLst/>
                <a:latin typeface="Calibri"/>
                <a:ea typeface="Calibri"/>
                <a:cs typeface="Calibri"/>
                <a:sym typeface="Calibri"/>
              </a:rPr>
              <a:t>.</a:t>
            </a:r>
            <a:endParaRPr lang="it-IT" sz="1200" b="0" i="0" u="none" strike="noStrike" cap="none" dirty="0" smtClean="0">
              <a:solidFill>
                <a:schemeClr val="dk1"/>
              </a:solidFill>
              <a:effectLst/>
              <a:latin typeface="Calibri"/>
              <a:ea typeface="Calibri"/>
              <a:cs typeface="Calibri"/>
              <a:sym typeface="Calibri"/>
            </a:endParaRPr>
          </a:p>
        </p:txBody>
      </p:sp>
      <p:sp>
        <p:nvSpPr>
          <p:cNvPr id="4" name="Segnaposto numero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05915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r>
              <a:rPr lang="en-US" b="1"/>
              <a:t> The </a:t>
            </a:r>
            <a:r>
              <a:rPr lang="en-US"/>
              <a:t>CLARIN infrastructure is constituted of data centers distributed all over Europe (and beyond) offering services to support research based on language resources. [CLICK] The centers provide easy and sustainable access to a broad range of language data and tools for scholars in the Social Sciences, (Digital) Humanities and beyond. It is now in advanced status of maturity, ERIC since 2012; landmark 2016. Data is offered in different formats; not only data but also tools... Easy access is obtained through the single sign on model. CLARIN offers not only technologies but during these years has developed a solid ecosystem of knowledge sharing and methods and instruments of training. CLARIN has in its DNA Open Science and for this is part of the EOSC</a:t>
            </a:r>
            <a:endParaRPr lang="it-IT"/>
          </a:p>
          <a:p>
            <a:r>
              <a:rPr lang="en-US"/>
              <a:t/>
            </a:r>
            <a:br>
              <a:rPr lang="en-US"/>
            </a:br>
            <a:endParaRPr lang="en-US"/>
          </a:p>
        </p:txBody>
      </p:sp>
      <p:sp>
        <p:nvSpPr>
          <p:cNvPr id="4" name="Segnaposto numero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9720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9b043e7461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9" name="Google Shape;819;g29b043e7461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200" b="0" i="0" u="none" strike="noStrike" cap="none" dirty="0" smtClean="0">
                <a:solidFill>
                  <a:schemeClr val="dk1"/>
                </a:solidFill>
                <a:effectLst/>
                <a:latin typeface="Calibri"/>
                <a:ea typeface="Calibri"/>
                <a:cs typeface="Calibri"/>
                <a:sym typeface="Calibri"/>
              </a:rPr>
              <a:t>Il </a:t>
            </a:r>
            <a:r>
              <a:rPr lang="en-US" sz="1200" b="0" i="0" u="none" strike="noStrike" cap="none" dirty="0" err="1" smtClean="0">
                <a:solidFill>
                  <a:schemeClr val="dk1"/>
                </a:solidFill>
                <a:effectLst/>
                <a:latin typeface="Calibri"/>
                <a:ea typeface="Calibri"/>
                <a:cs typeface="Calibri"/>
                <a:sym typeface="Calibri"/>
              </a:rPr>
              <a:t>potenziamento</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passa</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attraverso</a:t>
            </a:r>
            <a:r>
              <a:rPr lang="en-US" sz="1200" b="0" i="0" u="none" strike="noStrike" cap="none" dirty="0" smtClean="0">
                <a:solidFill>
                  <a:schemeClr val="dk1"/>
                </a:solidFill>
                <a:effectLst/>
                <a:latin typeface="Calibri"/>
                <a:ea typeface="Calibri"/>
                <a:cs typeface="Calibri"/>
                <a:sym typeface="Calibri"/>
              </a:rPr>
              <a:t> la </a:t>
            </a:r>
            <a:r>
              <a:rPr lang="en-US" sz="1200" b="0" i="0" u="none" strike="noStrike" cap="none" dirty="0" err="1" smtClean="0">
                <a:solidFill>
                  <a:schemeClr val="dk1"/>
                </a:solidFill>
                <a:effectLst/>
                <a:latin typeface="Calibri"/>
                <a:ea typeface="Calibri"/>
                <a:cs typeface="Calibri"/>
                <a:sym typeface="Calibri"/>
              </a:rPr>
              <a:t>costituzione</a:t>
            </a:r>
            <a:r>
              <a:rPr lang="en-US" sz="1200" b="0" i="0" u="none" strike="noStrike" cap="none" dirty="0" smtClean="0">
                <a:solidFill>
                  <a:schemeClr val="dk1"/>
                </a:solidFill>
                <a:effectLst/>
                <a:latin typeface="Calibri"/>
                <a:ea typeface="Calibri"/>
                <a:cs typeface="Calibri"/>
                <a:sym typeface="Calibri"/>
              </a:rPr>
              <a:t> di </a:t>
            </a:r>
            <a:r>
              <a:rPr lang="en-US" sz="1200" b="0" i="0" u="none" strike="noStrike" cap="none" dirty="0" err="1" smtClean="0">
                <a:solidFill>
                  <a:schemeClr val="dk1"/>
                </a:solidFill>
                <a:effectLst/>
                <a:latin typeface="Calibri"/>
                <a:ea typeface="Calibri"/>
                <a:cs typeface="Calibri"/>
                <a:sym typeface="Calibri"/>
              </a:rPr>
              <a:t>una</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intelaiatura</a:t>
            </a:r>
            <a:r>
              <a:rPr lang="en-US" sz="1200" b="0" i="0" u="none" strike="noStrike" cap="none" dirty="0" smtClean="0">
                <a:solidFill>
                  <a:schemeClr val="dk1"/>
                </a:solidFill>
                <a:effectLst/>
                <a:latin typeface="Calibri"/>
                <a:ea typeface="Calibri"/>
                <a:cs typeface="Calibri"/>
                <a:sym typeface="Calibri"/>
              </a:rPr>
              <a:t> di data center</a:t>
            </a:r>
            <a:endParaRPr lang="it-IT" sz="1200" b="0" i="0" u="none" strike="noStrike" cap="none" dirty="0" smtClean="0">
              <a:solidFill>
                <a:schemeClr val="dk1"/>
              </a:solidFill>
              <a:effectLst/>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La </a:t>
            </a:r>
            <a:r>
              <a:rPr lang="en-US" dirty="0" err="1"/>
              <a:t>federazione</a:t>
            </a:r>
            <a:r>
              <a:rPr lang="en-US" dirty="0"/>
              <a:t> CLARIN </a:t>
            </a:r>
            <a:r>
              <a:rPr lang="en-US" dirty="0" err="1"/>
              <a:t>condivide</a:t>
            </a:r>
            <a:r>
              <a:rPr lang="en-US" dirty="0"/>
              <a:t> </a:t>
            </a:r>
            <a:r>
              <a:rPr lang="en-US" dirty="0" err="1"/>
              <a:t>protocolli</a:t>
            </a:r>
            <a:r>
              <a:rPr lang="en-US" dirty="0"/>
              <a:t> </a:t>
            </a:r>
            <a:r>
              <a:rPr lang="en-US" dirty="0" err="1"/>
              <a:t>armonizzati</a:t>
            </a:r>
            <a:r>
              <a:rPr lang="en-US" dirty="0"/>
              <a:t> e </a:t>
            </a:r>
            <a:r>
              <a:rPr lang="en-US" dirty="0" err="1"/>
              <a:t>metadati</a:t>
            </a:r>
            <a:r>
              <a:rPr lang="en-US" dirty="0"/>
              <a:t>, </a:t>
            </a:r>
            <a:r>
              <a:rPr lang="en-US" dirty="0" err="1"/>
              <a:t>ciò</a:t>
            </a:r>
            <a:r>
              <a:rPr lang="en-US" dirty="0"/>
              <a:t> </a:t>
            </a:r>
            <a:r>
              <a:rPr lang="en-US" dirty="0" err="1"/>
              <a:t>consente</a:t>
            </a:r>
            <a:r>
              <a:rPr lang="en-US" dirty="0"/>
              <a:t> di </a:t>
            </a:r>
            <a:r>
              <a:rPr lang="en-US" dirty="0" err="1"/>
              <a:t>usare</a:t>
            </a:r>
            <a:r>
              <a:rPr lang="en-US" dirty="0"/>
              <a:t> in </a:t>
            </a:r>
            <a:r>
              <a:rPr lang="en-US" dirty="0" err="1"/>
              <a:t>modo</a:t>
            </a:r>
            <a:r>
              <a:rPr lang="en-US" dirty="0"/>
              <a:t> </a:t>
            </a:r>
            <a:r>
              <a:rPr lang="en-US" dirty="0" err="1"/>
              <a:t>creativo</a:t>
            </a:r>
            <a:r>
              <a:rPr lang="en-US" baseline="0" dirty="0"/>
              <a:t> </a:t>
            </a:r>
            <a:r>
              <a:rPr lang="en-US" dirty="0" err="1"/>
              <a:t>diversi</a:t>
            </a:r>
            <a:r>
              <a:rPr lang="en-US" dirty="0"/>
              <a:t> tipi di </a:t>
            </a:r>
            <a:r>
              <a:rPr lang="en-US" dirty="0" err="1"/>
              <a:t>dati</a:t>
            </a:r>
            <a:r>
              <a:rPr lang="en-US" dirty="0"/>
              <a:t> e </a:t>
            </a:r>
            <a:r>
              <a:rPr lang="en-US" dirty="0" err="1"/>
              <a:t>strumenti</a:t>
            </a:r>
            <a:r>
              <a:rPr lang="en-US" dirty="0"/>
              <a:t> </a:t>
            </a:r>
            <a:r>
              <a:rPr lang="en-US" dirty="0" err="1"/>
              <a:t>presenti</a:t>
            </a:r>
            <a:r>
              <a:rPr lang="en-US" dirty="0"/>
              <a:t> </a:t>
            </a:r>
            <a:r>
              <a:rPr lang="en-US" dirty="0" err="1"/>
              <a:t>nei</a:t>
            </a:r>
            <a:r>
              <a:rPr lang="en-US" dirty="0"/>
              <a:t> </a:t>
            </a:r>
            <a:r>
              <a:rPr lang="en-US" dirty="0" err="1"/>
              <a:t>vari</a:t>
            </a:r>
            <a:r>
              <a:rPr lang="en-US" dirty="0"/>
              <a:t> nodi della IR</a:t>
            </a:r>
          </a:p>
          <a:p>
            <a:r>
              <a:rPr lang="en-US" dirty="0" err="1"/>
              <a:t>Ora</a:t>
            </a:r>
            <a:r>
              <a:rPr lang="en-US" dirty="0"/>
              <a:t> </a:t>
            </a:r>
            <a:r>
              <a:rPr lang="en-US" dirty="0" err="1"/>
              <a:t>si</a:t>
            </a:r>
            <a:r>
              <a:rPr lang="en-US" dirty="0"/>
              <a:t> </a:t>
            </a:r>
            <a:r>
              <a:rPr lang="en-US" dirty="0" err="1"/>
              <a:t>introducono</a:t>
            </a:r>
            <a:r>
              <a:rPr lang="en-US" baseline="0" dirty="0"/>
              <a:t> </a:t>
            </a:r>
            <a:r>
              <a:rPr lang="en-US" baseline="0" dirty="0" err="1"/>
              <a:t>i</a:t>
            </a:r>
            <a:r>
              <a:rPr lang="en-US" dirty="0"/>
              <a:t> </a:t>
            </a:r>
            <a:r>
              <a:rPr lang="en-US" dirty="0" err="1"/>
              <a:t>servizi</a:t>
            </a:r>
            <a:r>
              <a:rPr lang="en-US" dirty="0"/>
              <a:t> </a:t>
            </a:r>
            <a:r>
              <a:rPr lang="en-US" dirty="0" err="1"/>
              <a:t>principali</a:t>
            </a:r>
            <a:r>
              <a:rPr lang="en-US" dirty="0"/>
              <a:t> a cui </a:t>
            </a:r>
            <a:r>
              <a:rPr lang="en-US" dirty="0" err="1"/>
              <a:t>poter</a:t>
            </a:r>
            <a:r>
              <a:rPr lang="en-US" dirty="0"/>
              <a:t> </a:t>
            </a:r>
            <a:r>
              <a:rPr lang="en-US" dirty="0" err="1"/>
              <a:t>accedere</a:t>
            </a:r>
            <a:r>
              <a:rPr lang="en-US" dirty="0"/>
              <a:t> </a:t>
            </a:r>
            <a:r>
              <a:rPr lang="en-US" dirty="0" err="1"/>
              <a:t>tramite</a:t>
            </a:r>
            <a:r>
              <a:rPr lang="en-US" dirty="0"/>
              <a:t> CLARIN-IT.</a:t>
            </a:r>
            <a:endParaRPr lang="it-IT" dirty="0"/>
          </a:p>
        </p:txBody>
      </p:sp>
      <p:sp>
        <p:nvSpPr>
          <p:cNvPr id="4" name="Segnaposto numero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6524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 xmlns:a16="http://schemas.microsoft.com/office/drawing/2014/main" id="{D25A9078-F4AD-A88D-592F-7E6D9AB65759}"/>
            </a:ext>
          </a:extLst>
        </p:cNvPr>
        <p:cNvGrpSpPr/>
        <p:nvPr/>
      </p:nvGrpSpPr>
      <p:grpSpPr>
        <a:xfrm>
          <a:off x="0" y="0"/>
          <a:ext cx="0" cy="0"/>
          <a:chOff x="0" y="0"/>
          <a:chExt cx="0" cy="0"/>
        </a:xfrm>
      </p:grpSpPr>
      <p:sp>
        <p:nvSpPr>
          <p:cNvPr id="122" name="Google Shape;122;g2a685082fb9_0_78:notes">
            <a:extLst>
              <a:ext uri="{FF2B5EF4-FFF2-40B4-BE49-F238E27FC236}">
                <a16:creationId xmlns="" xmlns:a16="http://schemas.microsoft.com/office/drawing/2014/main" id="{5B7CA551-1306-0228-94CC-62B632D9EF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 xmlns:a16="http://schemas.microsoft.com/office/drawing/2014/main" id="{6D12B68B-B86D-F1B8-9A6A-47D9CE5CC28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SzPts val="1100"/>
            </a:pPr>
            <a:r>
              <a:rPr lang="en" dirty="0"/>
              <a:t>CLARIN offers a set of services that are centrally developed and maintained (with the help of national consortia).  In particular, the depositing service, the meta-catalogue (virtual language observatory), the language resource switchboard</a:t>
            </a:r>
            <a:r>
              <a:rPr lang="en-US" dirty="0"/>
              <a:t>,</a:t>
            </a:r>
            <a:r>
              <a:rPr lang="en-US" baseline="0" dirty="0"/>
              <a:t> la </a:t>
            </a:r>
            <a:r>
              <a:rPr lang="en-US" baseline="0" dirty="0" err="1"/>
              <a:t>ricerca</a:t>
            </a:r>
            <a:r>
              <a:rPr lang="en-US" baseline="0" dirty="0"/>
              <a:t> </a:t>
            </a:r>
            <a:r>
              <a:rPr lang="en-US" baseline="0" dirty="0" err="1"/>
              <a:t>federata</a:t>
            </a:r>
            <a:r>
              <a:rPr lang="en-US" baseline="0" dirty="0"/>
              <a:t> di </a:t>
            </a:r>
            <a:r>
              <a:rPr lang="en-US" baseline="0" dirty="0" err="1"/>
              <a:t>contenuto</a:t>
            </a:r>
            <a:endParaRPr lang="en" dirty="0"/>
          </a:p>
        </p:txBody>
      </p:sp>
    </p:spTree>
    <p:extLst>
      <p:ext uri="{BB962C8B-B14F-4D97-AF65-F5344CB8AC3E}">
        <p14:creationId xmlns:p14="http://schemas.microsoft.com/office/powerpoint/2010/main" val="856226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 xmlns:a16="http://schemas.microsoft.com/office/drawing/2014/main" id="{8B8A8B7F-F0A0-A518-F06B-0FF750227A40}"/>
            </a:ext>
          </a:extLst>
        </p:cNvPr>
        <p:cNvGrpSpPr/>
        <p:nvPr/>
      </p:nvGrpSpPr>
      <p:grpSpPr>
        <a:xfrm>
          <a:off x="0" y="0"/>
          <a:ext cx="0" cy="0"/>
          <a:chOff x="0" y="0"/>
          <a:chExt cx="0" cy="0"/>
        </a:xfrm>
      </p:grpSpPr>
      <p:sp>
        <p:nvSpPr>
          <p:cNvPr id="122" name="Google Shape;122;g2a685082fb9_0_78:notes">
            <a:extLst>
              <a:ext uri="{FF2B5EF4-FFF2-40B4-BE49-F238E27FC236}">
                <a16:creationId xmlns="" xmlns:a16="http://schemas.microsoft.com/office/drawing/2014/main" id="{1DACBB27-90F3-B78A-B89B-48A2B77609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 xmlns:a16="http://schemas.microsoft.com/office/drawing/2014/main" id="{B214081C-5F1A-A138-E057-A4E2414ACAA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SzPts val="1100"/>
            </a:pPr>
            <a:r>
              <a:rPr lang="en" dirty="0"/>
              <a:t>Questo è il nostro repository. P</a:t>
            </a:r>
            <a:r>
              <a:rPr lang="en-US" dirty="0" err="1"/>
              <a:t>ermette</a:t>
            </a:r>
            <a:r>
              <a:rPr lang="en-US" dirty="0"/>
              <a:t> di </a:t>
            </a:r>
            <a:r>
              <a:rPr lang="en-US" baseline="0" dirty="0"/>
              <a:t> </a:t>
            </a:r>
            <a:r>
              <a:rPr lang="en-US" baseline="0" dirty="0" err="1"/>
              <a:t>deposito</a:t>
            </a:r>
            <a:r>
              <a:rPr lang="en-US" baseline="0" dirty="0"/>
              <a:t> di </a:t>
            </a:r>
            <a:r>
              <a:rPr lang="en-US" baseline="0" dirty="0" err="1"/>
              <a:t>diversi</a:t>
            </a:r>
            <a:r>
              <a:rPr lang="en-US" baseline="0" dirty="0"/>
              <a:t> tipi di </a:t>
            </a:r>
            <a:r>
              <a:rPr lang="en-US" baseline="0" dirty="0" err="1"/>
              <a:t>risorse</a:t>
            </a:r>
            <a:r>
              <a:rPr lang="en-US" baseline="0" dirty="0"/>
              <a:t> </a:t>
            </a:r>
            <a:r>
              <a:rPr lang="en-US" baseline="0" dirty="0" err="1"/>
              <a:t>garantendo</a:t>
            </a:r>
            <a:r>
              <a:rPr lang="en-US" baseline="0" dirty="0"/>
              <a:t> la </a:t>
            </a:r>
            <a:r>
              <a:rPr lang="en" dirty="0"/>
              <a:t>long term preservation</a:t>
            </a:r>
            <a:r>
              <a:rPr lang="en-US" baseline="0" dirty="0"/>
              <a:t> e la </a:t>
            </a:r>
            <a:r>
              <a:rPr lang="en-US" baseline="0" dirty="0" err="1"/>
              <a:t>descrizoine</a:t>
            </a:r>
            <a:r>
              <a:rPr lang="en-US" baseline="0" dirty="0"/>
              <a:t> </a:t>
            </a:r>
            <a:r>
              <a:rPr lang="en-US" baseline="0" dirty="0" err="1"/>
              <a:t>dei</a:t>
            </a:r>
            <a:r>
              <a:rPr lang="en-US" baseline="0" dirty="0"/>
              <a:t> </a:t>
            </a:r>
            <a:r>
              <a:rPr lang="en-US" baseline="0" dirty="0" err="1"/>
              <a:t>dati</a:t>
            </a:r>
            <a:r>
              <a:rPr lang="en-US" baseline="0" dirty="0"/>
              <a:t> secondo I </a:t>
            </a:r>
            <a:r>
              <a:rPr lang="en-US" baseline="0" dirty="0" err="1"/>
              <a:t>principi</a:t>
            </a:r>
            <a:r>
              <a:rPr lang="en-US" baseline="0" dirty="0"/>
              <a:t> fair. </a:t>
            </a:r>
            <a:r>
              <a:rPr lang="en-US" baseline="0" dirty="0" err="1"/>
              <a:t>Vediamo</a:t>
            </a:r>
            <a:r>
              <a:rPr lang="en-US" baseline="0" dirty="0"/>
              <a:t> come</a:t>
            </a:r>
            <a:endParaRPr lang="en" dirty="0"/>
          </a:p>
        </p:txBody>
      </p:sp>
    </p:spTree>
    <p:extLst>
      <p:ext uri="{BB962C8B-B14F-4D97-AF65-F5344CB8AC3E}">
        <p14:creationId xmlns:p14="http://schemas.microsoft.com/office/powerpoint/2010/main" val="207629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 xmlns:a16="http://schemas.microsoft.com/office/drawing/2014/main" id="{8B8A8B7F-F0A0-A518-F06B-0FF750227A40}"/>
            </a:ext>
          </a:extLst>
        </p:cNvPr>
        <p:cNvGrpSpPr/>
        <p:nvPr/>
      </p:nvGrpSpPr>
      <p:grpSpPr>
        <a:xfrm>
          <a:off x="0" y="0"/>
          <a:ext cx="0" cy="0"/>
          <a:chOff x="0" y="0"/>
          <a:chExt cx="0" cy="0"/>
        </a:xfrm>
      </p:grpSpPr>
      <p:sp>
        <p:nvSpPr>
          <p:cNvPr id="122" name="Google Shape;122;g2a685082fb9_0_78:notes">
            <a:extLst>
              <a:ext uri="{FF2B5EF4-FFF2-40B4-BE49-F238E27FC236}">
                <a16:creationId xmlns="" xmlns:a16="http://schemas.microsoft.com/office/drawing/2014/main" id="{1DACBB27-90F3-B78A-B89B-48A2B77609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 xmlns:a16="http://schemas.microsoft.com/office/drawing/2014/main" id="{B214081C-5F1A-A138-E057-A4E2414ACAA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sz="1200" dirty="0">
                <a:solidFill>
                  <a:schemeClr val="dk1"/>
                </a:solidFill>
              </a:rPr>
              <a:t>per depositare ci si connette con le credenziali istituzionali</a:t>
            </a:r>
            <a:endParaRPr lang="it-IT" dirty="0"/>
          </a:p>
        </p:txBody>
      </p:sp>
    </p:spTree>
    <p:extLst>
      <p:ext uri="{BB962C8B-B14F-4D97-AF65-F5344CB8AC3E}">
        <p14:creationId xmlns:p14="http://schemas.microsoft.com/office/powerpoint/2010/main" val="207629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 xmlns:a16="http://schemas.microsoft.com/office/drawing/2014/main" id="{8B8A8B7F-F0A0-A518-F06B-0FF750227A40}"/>
            </a:ext>
          </a:extLst>
        </p:cNvPr>
        <p:cNvGrpSpPr/>
        <p:nvPr/>
      </p:nvGrpSpPr>
      <p:grpSpPr>
        <a:xfrm>
          <a:off x="0" y="0"/>
          <a:ext cx="0" cy="0"/>
          <a:chOff x="0" y="0"/>
          <a:chExt cx="0" cy="0"/>
        </a:xfrm>
      </p:grpSpPr>
      <p:sp>
        <p:nvSpPr>
          <p:cNvPr id="122" name="Google Shape;122;g2a685082fb9_0_78:notes">
            <a:extLst>
              <a:ext uri="{FF2B5EF4-FFF2-40B4-BE49-F238E27FC236}">
                <a16:creationId xmlns="" xmlns:a16="http://schemas.microsoft.com/office/drawing/2014/main" id="{1DACBB27-90F3-B78A-B89B-48A2B77609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 xmlns:a16="http://schemas.microsoft.com/office/drawing/2014/main" id="{B214081C-5F1A-A138-E057-A4E2414ACAA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SzPts val="1100"/>
            </a:pPr>
            <a:r>
              <a:rPr lang="en-US" dirty="0" err="1"/>
              <a:t>Una</a:t>
            </a:r>
            <a:r>
              <a:rPr lang="en-US" baseline="0" dirty="0"/>
              <a:t> </a:t>
            </a:r>
            <a:r>
              <a:rPr lang="en-US" baseline="0" dirty="0" err="1"/>
              <a:t>flusso</a:t>
            </a:r>
            <a:r>
              <a:rPr lang="en-US" baseline="0" dirty="0"/>
              <a:t> </a:t>
            </a:r>
            <a:r>
              <a:rPr lang="en-US" baseline="0" dirty="0" err="1"/>
              <a:t>guidata</a:t>
            </a:r>
            <a:r>
              <a:rPr lang="en-US" baseline="0" dirty="0"/>
              <a:t> e un </a:t>
            </a:r>
            <a:r>
              <a:rPr lang="en-US" baseline="0" dirty="0" err="1"/>
              <a:t>interfaccia</a:t>
            </a:r>
            <a:r>
              <a:rPr lang="en-US" baseline="0" dirty="0"/>
              <a:t> </a:t>
            </a:r>
            <a:r>
              <a:rPr lang="en-US" baseline="0" dirty="0" err="1"/>
              <a:t>intuitiva</a:t>
            </a:r>
            <a:r>
              <a:rPr lang="en-US" baseline="0" dirty="0"/>
              <a:t> </a:t>
            </a:r>
            <a:r>
              <a:rPr lang="en-US" baseline="0" dirty="0" err="1"/>
              <a:t>consente</a:t>
            </a:r>
            <a:r>
              <a:rPr lang="en-US" baseline="0" dirty="0"/>
              <a:t> </a:t>
            </a:r>
            <a:r>
              <a:rPr lang="en-US" baseline="0" dirty="0" err="1"/>
              <a:t>il</a:t>
            </a:r>
            <a:r>
              <a:rPr lang="en-US" baseline="0" dirty="0"/>
              <a:t> </a:t>
            </a:r>
            <a:r>
              <a:rPr lang="en-US" baseline="0" dirty="0" err="1"/>
              <a:t>deposito</a:t>
            </a:r>
            <a:r>
              <a:rPr lang="en-US" baseline="0" dirty="0"/>
              <a:t> e </a:t>
            </a:r>
            <a:r>
              <a:rPr lang="en-US" baseline="0" dirty="0" err="1"/>
              <a:t>l’attribuzione</a:t>
            </a:r>
            <a:r>
              <a:rPr lang="en-US" baseline="0" dirty="0"/>
              <a:t> </a:t>
            </a:r>
            <a:r>
              <a:rPr lang="en-US" baseline="0" dirty="0" err="1"/>
              <a:t>dei</a:t>
            </a:r>
            <a:r>
              <a:rPr lang="en-US" baseline="0" dirty="0"/>
              <a:t> MD </a:t>
            </a:r>
            <a:r>
              <a:rPr lang="en-US" baseline="0" dirty="0" err="1"/>
              <a:t>durante</a:t>
            </a:r>
            <a:r>
              <a:rPr lang="en-US" baseline="0" dirty="0"/>
              <a:t> le </a:t>
            </a:r>
            <a:r>
              <a:rPr lang="en-US" baseline="0" dirty="0" err="1"/>
              <a:t>fasi</a:t>
            </a:r>
            <a:r>
              <a:rPr lang="en-US" baseline="0" dirty="0"/>
              <a:t> di </a:t>
            </a:r>
            <a:r>
              <a:rPr lang="en-US" baseline="0" dirty="0" err="1"/>
              <a:t>deposito</a:t>
            </a:r>
            <a:r>
              <a:rPr lang="en-US" baseline="0" dirty="0"/>
              <a:t>.</a:t>
            </a:r>
          </a:p>
          <a:p>
            <a:pPr marL="0" indent="0">
              <a:buSzPts val="1100"/>
            </a:pPr>
            <a:r>
              <a:rPr lang="en-US" baseline="0" dirty="0" err="1"/>
              <a:t>Questo</a:t>
            </a:r>
            <a:r>
              <a:rPr lang="en-US" baseline="0" dirty="0"/>
              <a:t> </a:t>
            </a:r>
            <a:r>
              <a:rPr lang="en-US" baseline="0" dirty="0" err="1"/>
              <a:t>è</a:t>
            </a:r>
            <a:r>
              <a:rPr lang="en-US" baseline="0" dirty="0"/>
              <a:t> </a:t>
            </a:r>
            <a:r>
              <a:rPr lang="en-US" baseline="0" dirty="0" err="1"/>
              <a:t>cio</a:t>
            </a:r>
            <a:r>
              <a:rPr lang="en-US" baseline="0" dirty="0"/>
              <a:t> </a:t>
            </a:r>
            <a:r>
              <a:rPr lang="en-US" baseline="0" dirty="0" err="1"/>
              <a:t>che</a:t>
            </a:r>
            <a:r>
              <a:rPr lang="en-US" baseline="0" dirty="0"/>
              <a:t> </a:t>
            </a:r>
            <a:r>
              <a:rPr lang="en-US" baseline="0" dirty="0" err="1"/>
              <a:t>si</a:t>
            </a:r>
            <a:r>
              <a:rPr lang="en-US" baseline="0" dirty="0"/>
              <a:t> </a:t>
            </a:r>
            <a:r>
              <a:rPr lang="en-US" baseline="0" dirty="0" err="1"/>
              <a:t>vede</a:t>
            </a:r>
            <a:r>
              <a:rPr lang="en-US" baseline="0" dirty="0"/>
              <a:t> </a:t>
            </a:r>
            <a:r>
              <a:rPr lang="en-US" baseline="0" dirty="0" err="1"/>
              <a:t>lato</a:t>
            </a:r>
            <a:r>
              <a:rPr lang="en-US" baseline="0" dirty="0"/>
              <a:t> </a:t>
            </a:r>
            <a:r>
              <a:rPr lang="en-US" baseline="0" dirty="0" err="1"/>
              <a:t>utente</a:t>
            </a:r>
            <a:r>
              <a:rPr lang="en-US" baseline="0" dirty="0"/>
              <a:t> per I </a:t>
            </a:r>
            <a:r>
              <a:rPr lang="en-US" baseline="0" dirty="0" err="1"/>
              <a:t>metadati</a:t>
            </a:r>
            <a:r>
              <a:rPr lang="en-US" baseline="0" dirty="0"/>
              <a:t> a </a:t>
            </a:r>
            <a:r>
              <a:rPr lang="en-US" baseline="0" dirty="0" err="1"/>
              <a:t>garanzia</a:t>
            </a:r>
            <a:r>
              <a:rPr lang="en-US" baseline="0" dirty="0"/>
              <a:t> </a:t>
            </a:r>
            <a:r>
              <a:rPr lang="en-US" baseline="0" dirty="0" err="1"/>
              <a:t>della</a:t>
            </a:r>
            <a:r>
              <a:rPr lang="en-US" baseline="0" dirty="0"/>
              <a:t> </a:t>
            </a:r>
            <a:r>
              <a:rPr lang="en-US" baseline="0" dirty="0" err="1"/>
              <a:t>ricercabilità</a:t>
            </a:r>
            <a:endParaRPr lang="en" dirty="0"/>
          </a:p>
        </p:txBody>
      </p:sp>
    </p:spTree>
    <p:extLst>
      <p:ext uri="{BB962C8B-B14F-4D97-AF65-F5344CB8AC3E}">
        <p14:creationId xmlns:p14="http://schemas.microsoft.com/office/powerpoint/2010/main" val="207629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 xmlns:a16="http://schemas.microsoft.com/office/drawing/2014/main" id="{8B8A8B7F-F0A0-A518-F06B-0FF750227A40}"/>
            </a:ext>
          </a:extLst>
        </p:cNvPr>
        <p:cNvGrpSpPr/>
        <p:nvPr/>
      </p:nvGrpSpPr>
      <p:grpSpPr>
        <a:xfrm>
          <a:off x="0" y="0"/>
          <a:ext cx="0" cy="0"/>
          <a:chOff x="0" y="0"/>
          <a:chExt cx="0" cy="0"/>
        </a:xfrm>
      </p:grpSpPr>
      <p:sp>
        <p:nvSpPr>
          <p:cNvPr id="122" name="Google Shape;122;g2a685082fb9_0_78:notes">
            <a:extLst>
              <a:ext uri="{FF2B5EF4-FFF2-40B4-BE49-F238E27FC236}">
                <a16:creationId xmlns="" xmlns:a16="http://schemas.microsoft.com/office/drawing/2014/main" id="{1DACBB27-90F3-B78A-B89B-48A2B77609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 xmlns:a16="http://schemas.microsoft.com/office/drawing/2014/main" id="{B214081C-5F1A-A138-E057-A4E2414ACAA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SzPts val="1100"/>
            </a:pPr>
            <a:r>
              <a:rPr lang="it-IT" dirty="0"/>
              <a:t>E questo invece L</a:t>
            </a:r>
            <a:r>
              <a:rPr lang="en" dirty="0"/>
              <a:t>ato</a:t>
            </a:r>
            <a:r>
              <a:rPr lang="en-US" dirty="0"/>
              <a:t> “</a:t>
            </a:r>
            <a:r>
              <a:rPr lang="en-US" dirty="0" err="1"/>
              <a:t>macchina</a:t>
            </a:r>
            <a:r>
              <a:rPr lang="en-US" dirty="0"/>
              <a:t>” </a:t>
            </a:r>
            <a:r>
              <a:rPr lang="en-US" dirty="0" err="1"/>
              <a:t>è</a:t>
            </a:r>
            <a:r>
              <a:rPr lang="en-US" dirty="0"/>
              <a:t> </a:t>
            </a:r>
            <a:r>
              <a:rPr lang="en-US" dirty="0" err="1"/>
              <a:t>l’esposizione</a:t>
            </a:r>
            <a:r>
              <a:rPr lang="en-US" dirty="0"/>
              <a:t> </a:t>
            </a:r>
            <a:r>
              <a:rPr lang="en-US" dirty="0" err="1"/>
              <a:t>dei</a:t>
            </a:r>
            <a:r>
              <a:rPr lang="en-US" dirty="0"/>
              <a:t> MD in XML per </a:t>
            </a:r>
            <a:r>
              <a:rPr lang="en-US" dirty="0" err="1"/>
              <a:t>consentire</a:t>
            </a:r>
            <a:r>
              <a:rPr lang="en" dirty="0"/>
              <a:t> harvesting tramite protocollo OAIPMH</a:t>
            </a:r>
            <a:r>
              <a:rPr lang="en-US" dirty="0"/>
              <a:t> a </a:t>
            </a:r>
            <a:r>
              <a:rPr lang="en-US" dirty="0" err="1"/>
              <a:t>garanzia</a:t>
            </a:r>
            <a:r>
              <a:rPr lang="en-US" baseline="0" dirty="0"/>
              <a:t> </a:t>
            </a:r>
            <a:r>
              <a:rPr lang="en-US" baseline="0" dirty="0" err="1"/>
              <a:t>della</a:t>
            </a:r>
            <a:r>
              <a:rPr lang="en-US" baseline="0" dirty="0"/>
              <a:t> </a:t>
            </a:r>
            <a:r>
              <a:rPr lang="en-US" baseline="0" dirty="0" err="1"/>
              <a:t>interoperabilità</a:t>
            </a:r>
            <a:r>
              <a:rPr lang="mr-IN" baseline="0" dirty="0"/>
              <a:t>…</a:t>
            </a:r>
            <a:endParaRPr lang="en" dirty="0"/>
          </a:p>
        </p:txBody>
      </p:sp>
    </p:spTree>
    <p:extLst>
      <p:ext uri="{BB962C8B-B14F-4D97-AF65-F5344CB8AC3E}">
        <p14:creationId xmlns:p14="http://schemas.microsoft.com/office/powerpoint/2010/main" val="207629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 xmlns:a16="http://schemas.microsoft.com/office/drawing/2014/main" id="{8B8A8B7F-F0A0-A518-F06B-0FF750227A40}"/>
            </a:ext>
          </a:extLst>
        </p:cNvPr>
        <p:cNvGrpSpPr/>
        <p:nvPr/>
      </p:nvGrpSpPr>
      <p:grpSpPr>
        <a:xfrm>
          <a:off x="0" y="0"/>
          <a:ext cx="0" cy="0"/>
          <a:chOff x="0" y="0"/>
          <a:chExt cx="0" cy="0"/>
        </a:xfrm>
      </p:grpSpPr>
      <p:sp>
        <p:nvSpPr>
          <p:cNvPr id="122" name="Google Shape;122;g2a685082fb9_0_78:notes">
            <a:extLst>
              <a:ext uri="{FF2B5EF4-FFF2-40B4-BE49-F238E27FC236}">
                <a16:creationId xmlns="" xmlns:a16="http://schemas.microsoft.com/office/drawing/2014/main" id="{1DACBB27-90F3-B78A-B89B-48A2B77609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 xmlns:a16="http://schemas.microsoft.com/office/drawing/2014/main" id="{B214081C-5F1A-A138-E057-A4E2414ACAA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SzPts val="1100"/>
            </a:pPr>
            <a:r>
              <a:rPr lang="en-US" dirty="0" err="1"/>
              <a:t>Sempre</a:t>
            </a:r>
            <a:r>
              <a:rPr lang="en-US" dirty="0"/>
              <a:t> le procedure di </a:t>
            </a:r>
            <a:r>
              <a:rPr lang="en-US" dirty="0" err="1"/>
              <a:t>deposito</a:t>
            </a:r>
            <a:r>
              <a:rPr lang="en-US" dirty="0"/>
              <a:t> </a:t>
            </a:r>
            <a:r>
              <a:rPr lang="en-US" dirty="0" err="1"/>
              <a:t>consentono</a:t>
            </a:r>
            <a:r>
              <a:rPr lang="en-US" baseline="0" dirty="0"/>
              <a:t> di </a:t>
            </a:r>
            <a:r>
              <a:rPr lang="en-US" baseline="0" dirty="0" err="1"/>
              <a:t>imporre</a:t>
            </a:r>
            <a:r>
              <a:rPr lang="en-US" baseline="0" dirty="0"/>
              <a:t> </a:t>
            </a:r>
            <a:r>
              <a:rPr lang="en-US" baseline="0" dirty="0" err="1"/>
              <a:t>licenze</a:t>
            </a:r>
            <a:r>
              <a:rPr lang="en-US" baseline="0" dirty="0"/>
              <a:t> e </a:t>
            </a:r>
            <a:r>
              <a:rPr lang="en-US" baseline="0" dirty="0" err="1"/>
              <a:t>quindi</a:t>
            </a:r>
            <a:r>
              <a:rPr lang="en-US" baseline="0" dirty="0"/>
              <a:t> di </a:t>
            </a:r>
            <a:r>
              <a:rPr lang="en-US" baseline="0" dirty="0" err="1"/>
              <a:t>condividere</a:t>
            </a:r>
            <a:r>
              <a:rPr lang="en-US" baseline="0" dirty="0"/>
              <a:t> </a:t>
            </a:r>
            <a:r>
              <a:rPr lang="en-US" baseline="0" dirty="0" err="1"/>
              <a:t>i</a:t>
            </a:r>
            <a:r>
              <a:rPr lang="en-US" baseline="0" dirty="0"/>
              <a:t> </a:t>
            </a:r>
            <a:r>
              <a:rPr lang="en-US" baseline="0" dirty="0" err="1"/>
              <a:t>dati</a:t>
            </a:r>
            <a:r>
              <a:rPr lang="en-US" baseline="0" dirty="0"/>
              <a:t> in </a:t>
            </a:r>
            <a:r>
              <a:rPr lang="en-US" baseline="0" dirty="0" err="1"/>
              <a:t>maniera</a:t>
            </a:r>
            <a:r>
              <a:rPr lang="en-US" baseline="0" dirty="0"/>
              <a:t> </a:t>
            </a:r>
            <a:r>
              <a:rPr lang="en-US" baseline="0" dirty="0" err="1"/>
              <a:t>appropiriate</a:t>
            </a:r>
            <a:r>
              <a:rPr lang="en-US" baseline="0" dirty="0"/>
              <a:t> secondo I desiderata </a:t>
            </a:r>
            <a:r>
              <a:rPr lang="en-US" baseline="0" dirty="0" err="1"/>
              <a:t>dei</a:t>
            </a:r>
            <a:r>
              <a:rPr lang="en-US" baseline="0" dirty="0"/>
              <a:t> </a:t>
            </a:r>
            <a:r>
              <a:rPr lang="en-US" baseline="0" dirty="0" err="1"/>
              <a:t>proprietari</a:t>
            </a:r>
            <a:r>
              <a:rPr lang="en-US" baseline="0" dirty="0"/>
              <a:t>/</a:t>
            </a:r>
            <a:r>
              <a:rPr lang="en-US" baseline="0" dirty="0" err="1"/>
              <a:t>depositatori</a:t>
            </a:r>
            <a:r>
              <a:rPr lang="en-US" baseline="0" dirty="0"/>
              <a:t> </a:t>
            </a:r>
            <a:endParaRPr lang="en" dirty="0"/>
          </a:p>
        </p:txBody>
      </p:sp>
    </p:spTree>
    <p:extLst>
      <p:ext uri="{BB962C8B-B14F-4D97-AF65-F5344CB8AC3E}">
        <p14:creationId xmlns:p14="http://schemas.microsoft.com/office/powerpoint/2010/main" val="207629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 xmlns:a16="http://schemas.microsoft.com/office/drawing/2014/main" id="{8B8A8B7F-F0A0-A518-F06B-0FF750227A40}"/>
            </a:ext>
          </a:extLst>
        </p:cNvPr>
        <p:cNvGrpSpPr/>
        <p:nvPr/>
      </p:nvGrpSpPr>
      <p:grpSpPr>
        <a:xfrm>
          <a:off x="0" y="0"/>
          <a:ext cx="0" cy="0"/>
          <a:chOff x="0" y="0"/>
          <a:chExt cx="0" cy="0"/>
        </a:xfrm>
      </p:grpSpPr>
      <p:sp>
        <p:nvSpPr>
          <p:cNvPr id="122" name="Google Shape;122;g2a685082fb9_0_78:notes">
            <a:extLst>
              <a:ext uri="{FF2B5EF4-FFF2-40B4-BE49-F238E27FC236}">
                <a16:creationId xmlns="" xmlns:a16="http://schemas.microsoft.com/office/drawing/2014/main" id="{1DACBB27-90F3-B78A-B89B-48A2B77609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 xmlns:a16="http://schemas.microsoft.com/office/drawing/2014/main" id="{B214081C-5F1A-A138-E057-A4E2414ACAA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SzPts val="1100"/>
            </a:pPr>
            <a:r>
              <a:rPr lang="en-US" dirty="0" err="1"/>
              <a:t>Quindi</a:t>
            </a:r>
            <a:r>
              <a:rPr lang="en-US" dirty="0"/>
              <a:t> per</a:t>
            </a:r>
            <a:r>
              <a:rPr lang="en-US" baseline="0" dirty="0"/>
              <a:t> un </a:t>
            </a:r>
            <a:r>
              <a:rPr lang="en-US" baseline="0" dirty="0" err="1"/>
              <a:t>utente</a:t>
            </a:r>
            <a:r>
              <a:rPr lang="en-US" baseline="0" dirty="0"/>
              <a:t> le </a:t>
            </a:r>
            <a:r>
              <a:rPr lang="en-US" baseline="0" dirty="0" err="1"/>
              <a:t>possibilità</a:t>
            </a:r>
            <a:r>
              <a:rPr lang="en-US" baseline="0" dirty="0"/>
              <a:t> di </a:t>
            </a:r>
            <a:r>
              <a:rPr lang="en-US" baseline="0" dirty="0" err="1"/>
              <a:t>ricerca</a:t>
            </a:r>
            <a:r>
              <a:rPr lang="en-US" baseline="0" dirty="0"/>
              <a:t> e </a:t>
            </a:r>
            <a:r>
              <a:rPr lang="en-US" baseline="0" dirty="0" err="1"/>
              <a:t>accesso</a:t>
            </a:r>
            <a:r>
              <a:rPr lang="en-US" baseline="0" dirty="0"/>
              <a:t> </a:t>
            </a:r>
            <a:r>
              <a:rPr lang="en-US" baseline="0" dirty="0" err="1"/>
              <a:t>ai</a:t>
            </a:r>
            <a:r>
              <a:rPr lang="en-US" baseline="0" dirty="0"/>
              <a:t> </a:t>
            </a:r>
            <a:r>
              <a:rPr lang="en-US" baseline="0" dirty="0" err="1"/>
              <a:t>dati</a:t>
            </a:r>
            <a:r>
              <a:rPr lang="en-US" baseline="0" dirty="0"/>
              <a:t> </a:t>
            </a:r>
            <a:r>
              <a:rPr lang="en-US" baseline="0" dirty="0" err="1"/>
              <a:t>avvengono</a:t>
            </a:r>
            <a:r>
              <a:rPr lang="en-US" baseline="0" dirty="0"/>
              <a:t> </a:t>
            </a:r>
            <a:r>
              <a:rPr lang="en-US" baseline="0" dirty="0" err="1"/>
              <a:t>attraverso</a:t>
            </a:r>
            <a:r>
              <a:rPr lang="en-US" baseline="0" dirty="0"/>
              <a:t> due vie </a:t>
            </a:r>
            <a:r>
              <a:rPr lang="en-US" baseline="0" dirty="0" err="1"/>
              <a:t>principali</a:t>
            </a:r>
            <a:r>
              <a:rPr lang="en-US" baseline="0" dirty="0"/>
              <a:t>: </a:t>
            </a:r>
            <a:r>
              <a:rPr lang="en-US" baseline="0" dirty="0" err="1"/>
              <a:t>il</a:t>
            </a:r>
            <a:r>
              <a:rPr lang="en-US" baseline="0" dirty="0"/>
              <a:t> repository </a:t>
            </a:r>
            <a:r>
              <a:rPr lang="en-US" baseline="0" dirty="0" err="1"/>
              <a:t>nazionali</a:t>
            </a:r>
            <a:r>
              <a:rPr lang="en-US" baseline="0" dirty="0"/>
              <a:t> (se </a:t>
            </a:r>
            <a:r>
              <a:rPr lang="en-US" baseline="0" dirty="0" err="1"/>
              <a:t>uno</a:t>
            </a:r>
            <a:r>
              <a:rPr lang="en-US" baseline="0" dirty="0"/>
              <a:t> </a:t>
            </a:r>
            <a:r>
              <a:rPr lang="en-US" baseline="0" dirty="0" err="1"/>
              <a:t>conosce</a:t>
            </a:r>
            <a:r>
              <a:rPr lang="en-US" baseline="0" dirty="0"/>
              <a:t> dove </a:t>
            </a:r>
            <a:r>
              <a:rPr lang="en-US" baseline="0" dirty="0" err="1"/>
              <a:t>siano</a:t>
            </a:r>
            <a:r>
              <a:rPr lang="en-US" baseline="0" dirty="0"/>
              <a:t> </a:t>
            </a:r>
            <a:r>
              <a:rPr lang="en-US" baseline="0" dirty="0" err="1"/>
              <a:t>depositati</a:t>
            </a:r>
            <a:r>
              <a:rPr lang="en-US" baseline="0" dirty="0"/>
              <a:t> I </a:t>
            </a:r>
            <a:r>
              <a:rPr lang="en-US" baseline="0" dirty="0" err="1"/>
              <a:t>dati</a:t>
            </a:r>
            <a:r>
              <a:rPr lang="en-US" baseline="0" dirty="0"/>
              <a:t>) </a:t>
            </a:r>
            <a:r>
              <a:rPr lang="en-US" baseline="0" dirty="0" err="1"/>
              <a:t>oppure</a:t>
            </a:r>
            <a:r>
              <a:rPr lang="en-US" baseline="0" dirty="0"/>
              <a:t> </a:t>
            </a:r>
            <a:endParaRPr lang="en" dirty="0"/>
          </a:p>
        </p:txBody>
      </p:sp>
    </p:spTree>
    <p:extLst>
      <p:ext uri="{BB962C8B-B14F-4D97-AF65-F5344CB8AC3E}">
        <p14:creationId xmlns:p14="http://schemas.microsoft.com/office/powerpoint/2010/main" val="207629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 xmlns:a16="http://schemas.microsoft.com/office/drawing/2014/main" id="{8B8A8B7F-F0A0-A518-F06B-0FF750227A40}"/>
            </a:ext>
          </a:extLst>
        </p:cNvPr>
        <p:cNvGrpSpPr/>
        <p:nvPr/>
      </p:nvGrpSpPr>
      <p:grpSpPr>
        <a:xfrm>
          <a:off x="0" y="0"/>
          <a:ext cx="0" cy="0"/>
          <a:chOff x="0" y="0"/>
          <a:chExt cx="0" cy="0"/>
        </a:xfrm>
      </p:grpSpPr>
      <p:sp>
        <p:nvSpPr>
          <p:cNvPr id="122" name="Google Shape;122;g2a685082fb9_0_78:notes">
            <a:extLst>
              <a:ext uri="{FF2B5EF4-FFF2-40B4-BE49-F238E27FC236}">
                <a16:creationId xmlns="" xmlns:a16="http://schemas.microsoft.com/office/drawing/2014/main" id="{1DACBB27-90F3-B78A-B89B-48A2B77609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 xmlns:a16="http://schemas.microsoft.com/office/drawing/2014/main" id="{B214081C-5F1A-A138-E057-A4E2414ACAA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SzPts val="1100"/>
            </a:pPr>
            <a:r>
              <a:rPr lang="en-US" dirty="0" err="1"/>
              <a:t>Oppure</a:t>
            </a:r>
            <a:r>
              <a:rPr lang="en-US" dirty="0"/>
              <a:t> </a:t>
            </a:r>
            <a:r>
              <a:rPr lang="en-US" dirty="0" err="1"/>
              <a:t>il</a:t>
            </a:r>
            <a:r>
              <a:rPr lang="en-US" baseline="0" dirty="0"/>
              <a:t> VLO. </a:t>
            </a:r>
            <a:r>
              <a:rPr lang="en-US" baseline="0" dirty="0" err="1"/>
              <a:t>Abbiamo</a:t>
            </a:r>
            <a:r>
              <a:rPr lang="en-US" baseline="0" dirty="0"/>
              <a:t> </a:t>
            </a:r>
            <a:r>
              <a:rPr lang="en-US" baseline="0" dirty="0" err="1"/>
              <a:t>visto</a:t>
            </a:r>
            <a:r>
              <a:rPr lang="en-US" baseline="0" dirty="0"/>
              <a:t> </a:t>
            </a:r>
            <a:r>
              <a:rPr lang="en-US" baseline="0" dirty="0" err="1"/>
              <a:t>infatti</a:t>
            </a:r>
            <a:r>
              <a:rPr lang="en-US" baseline="0" dirty="0"/>
              <a:t> come, </a:t>
            </a:r>
            <a:r>
              <a:rPr lang="en-US" baseline="0" dirty="0" err="1"/>
              <a:t>dopo</a:t>
            </a:r>
            <a:r>
              <a:rPr lang="en-US" baseline="0" dirty="0"/>
              <a:t> </a:t>
            </a:r>
            <a:r>
              <a:rPr lang="en-US" baseline="0" dirty="0" err="1"/>
              <a:t>il</a:t>
            </a:r>
            <a:r>
              <a:rPr lang="en-US" baseline="0" dirty="0"/>
              <a:t> </a:t>
            </a:r>
            <a:r>
              <a:rPr lang="en-US" baseline="0" dirty="0" err="1"/>
              <a:t>deposito</a:t>
            </a:r>
            <a:r>
              <a:rPr lang="en-US" baseline="0" dirty="0"/>
              <a:t>, ci </a:t>
            </a:r>
            <a:r>
              <a:rPr lang="en-US" baseline="0" dirty="0" err="1"/>
              <a:t>sia</a:t>
            </a:r>
            <a:r>
              <a:rPr lang="en-US" baseline="0" dirty="0"/>
              <a:t> un </a:t>
            </a:r>
            <a:r>
              <a:rPr lang="en-US" baseline="0" dirty="0" err="1"/>
              <a:t>protocollo</a:t>
            </a:r>
            <a:r>
              <a:rPr lang="en-US" baseline="0" dirty="0"/>
              <a:t> di </a:t>
            </a:r>
            <a:r>
              <a:rPr lang="en-US" baseline="0" dirty="0" err="1"/>
              <a:t>esposizione</a:t>
            </a:r>
            <a:r>
              <a:rPr lang="en-US" baseline="0" dirty="0"/>
              <a:t> e </a:t>
            </a:r>
            <a:r>
              <a:rPr lang="en-US" baseline="0" dirty="0" err="1"/>
              <a:t>raccolta</a:t>
            </a:r>
            <a:r>
              <a:rPr lang="en-US" baseline="0" dirty="0"/>
              <a:t> </a:t>
            </a:r>
            <a:r>
              <a:rPr lang="en-US" baseline="0" dirty="0" err="1"/>
              <a:t>metadati</a:t>
            </a:r>
            <a:r>
              <a:rPr lang="en-US" baseline="0" dirty="0"/>
              <a:t> </a:t>
            </a:r>
            <a:r>
              <a:rPr lang="en-US" baseline="0" dirty="0" err="1"/>
              <a:t>che</a:t>
            </a:r>
            <a:r>
              <a:rPr lang="en-US" baseline="0" dirty="0"/>
              <a:t> </a:t>
            </a:r>
            <a:r>
              <a:rPr lang="en-US" baseline="0" dirty="0" err="1"/>
              <a:t>proietta</a:t>
            </a:r>
            <a:r>
              <a:rPr lang="en-US" baseline="0" dirty="0"/>
              <a:t> I MD </a:t>
            </a:r>
            <a:r>
              <a:rPr lang="en-US" baseline="0" dirty="0" err="1"/>
              <a:t>nei</a:t>
            </a:r>
            <a:r>
              <a:rPr lang="en-US" baseline="0" dirty="0"/>
              <a:t> META CATALOGO </a:t>
            </a:r>
            <a:r>
              <a:rPr lang="en-US" baseline="0" dirty="0" err="1"/>
              <a:t>internazionale</a:t>
            </a:r>
            <a:r>
              <a:rPr lang="en-US" baseline="0" dirty="0"/>
              <a:t>, </a:t>
            </a:r>
            <a:r>
              <a:rPr lang="en-US" baseline="0" dirty="0" err="1"/>
              <a:t>massimaizzando</a:t>
            </a:r>
            <a:r>
              <a:rPr lang="en-US" baseline="0" dirty="0"/>
              <a:t> e </a:t>
            </a:r>
            <a:r>
              <a:rPr lang="en-US" baseline="0" dirty="0" err="1"/>
              <a:t>garantendo</a:t>
            </a:r>
            <a:r>
              <a:rPr lang="en-US" baseline="0" dirty="0"/>
              <a:t> </a:t>
            </a:r>
            <a:r>
              <a:rPr lang="en-US" baseline="0" dirty="0" err="1"/>
              <a:t>visibilità</a:t>
            </a:r>
            <a:r>
              <a:rPr lang="en-US" baseline="0" dirty="0"/>
              <a:t> </a:t>
            </a:r>
            <a:r>
              <a:rPr lang="en-US" baseline="0" dirty="0" err="1"/>
              <a:t>ai</a:t>
            </a:r>
            <a:r>
              <a:rPr lang="en-US" baseline="0" dirty="0"/>
              <a:t> </a:t>
            </a:r>
            <a:r>
              <a:rPr lang="en-US" baseline="0" dirty="0" err="1"/>
              <a:t>dati</a:t>
            </a:r>
            <a:r>
              <a:rPr lang="en-US" baseline="0" dirty="0"/>
              <a:t>.</a:t>
            </a:r>
            <a:endParaRPr lang="en" dirty="0"/>
          </a:p>
        </p:txBody>
      </p:sp>
    </p:spTree>
    <p:extLst>
      <p:ext uri="{BB962C8B-B14F-4D97-AF65-F5344CB8AC3E}">
        <p14:creationId xmlns:p14="http://schemas.microsoft.com/office/powerpoint/2010/main" val="207629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xmlns="" id="{FE5CA053-2866-1EC5-50FC-8860A2DFBDD9}"/>
            </a:ext>
          </a:extLst>
        </p:cNvPr>
        <p:cNvGrpSpPr/>
        <p:nvPr/>
      </p:nvGrpSpPr>
      <p:grpSpPr>
        <a:xfrm>
          <a:off x="0" y="0"/>
          <a:ext cx="0" cy="0"/>
          <a:chOff x="0" y="0"/>
          <a:chExt cx="0" cy="0"/>
        </a:xfrm>
      </p:grpSpPr>
      <p:sp>
        <p:nvSpPr>
          <p:cNvPr id="122" name="Google Shape;122;g2a685082fb9_0_78:notes">
            <a:extLst>
              <a:ext uri="{FF2B5EF4-FFF2-40B4-BE49-F238E27FC236}">
                <a16:creationId xmlns:a16="http://schemas.microsoft.com/office/drawing/2014/main" xmlns="" id="{C33947BC-2657-E071-41D0-31BA916FA9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a16="http://schemas.microsoft.com/office/drawing/2014/main" xmlns="" id="{DE08180E-6585-3F37-8FDD-169C9EC4350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SzPts val="1100"/>
            </a:pPr>
            <a:r>
              <a:rPr lang="en"/>
              <a:t>This is CLARIN in numbers . More than 70 centers. Countries can be full members or observers; headquarters are located in the Netherlands. Membership is on the basis of annual fees (paid by the Ministries that are members of the General Assembly). The data centers   have passed the </a:t>
            </a:r>
            <a:r>
              <a:rPr lang="en">
                <a:hlinkClick r:id="rId3"/>
              </a:rPr>
              <a:t>CLARIN centre assessment procedure</a:t>
            </a:r>
            <a:r>
              <a:rPr lang="en"/>
              <a:t> and are certified B center and are required to apply for the external </a:t>
            </a:r>
            <a:r>
              <a:rPr lang="en">
                <a:hlinkClick r:id="rId4"/>
              </a:rPr>
              <a:t>CoreTrustSeal</a:t>
            </a:r>
            <a:r>
              <a:rPr lang="en"/>
              <a:t> certification.</a:t>
            </a:r>
            <a:endParaRPr lang="it-IT"/>
          </a:p>
        </p:txBody>
      </p:sp>
    </p:spTree>
    <p:extLst>
      <p:ext uri="{BB962C8B-B14F-4D97-AF65-F5344CB8AC3E}">
        <p14:creationId xmlns:p14="http://schemas.microsoft.com/office/powerpoint/2010/main" val="13015130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 xmlns:a16="http://schemas.microsoft.com/office/drawing/2014/main" id="{8B8A8B7F-F0A0-A518-F06B-0FF750227A40}"/>
            </a:ext>
          </a:extLst>
        </p:cNvPr>
        <p:cNvGrpSpPr/>
        <p:nvPr/>
      </p:nvGrpSpPr>
      <p:grpSpPr>
        <a:xfrm>
          <a:off x="0" y="0"/>
          <a:ext cx="0" cy="0"/>
          <a:chOff x="0" y="0"/>
          <a:chExt cx="0" cy="0"/>
        </a:xfrm>
      </p:grpSpPr>
      <p:sp>
        <p:nvSpPr>
          <p:cNvPr id="122" name="Google Shape;122;g2a685082fb9_0_78:notes">
            <a:extLst>
              <a:ext uri="{FF2B5EF4-FFF2-40B4-BE49-F238E27FC236}">
                <a16:creationId xmlns="" xmlns:a16="http://schemas.microsoft.com/office/drawing/2014/main" id="{1DACBB27-90F3-B78A-B89B-48A2B77609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 xmlns:a16="http://schemas.microsoft.com/office/drawing/2014/main" id="{B214081C-5F1A-A138-E057-A4E2414ACAA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SzPts val="1100"/>
            </a:pPr>
            <a:r>
              <a:rPr lang="en-US" dirty="0"/>
              <a:t>Ma non solo </a:t>
            </a:r>
            <a:r>
              <a:rPr lang="en-US" dirty="0" err="1"/>
              <a:t>dati</a:t>
            </a:r>
            <a:r>
              <a:rPr lang="mr-IN" dirty="0"/>
              <a:t>…</a:t>
            </a:r>
            <a:r>
              <a:rPr lang="en-US" dirty="0"/>
              <a:t> CLARIN come </a:t>
            </a:r>
            <a:r>
              <a:rPr lang="en-US" dirty="0" err="1"/>
              <a:t>abbiamo</a:t>
            </a:r>
            <a:r>
              <a:rPr lang="en-US" dirty="0"/>
              <a:t> </a:t>
            </a:r>
            <a:r>
              <a:rPr lang="en-US" dirty="0" err="1"/>
              <a:t>detto</a:t>
            </a:r>
            <a:r>
              <a:rPr lang="en-US" dirty="0"/>
              <a:t>, </a:t>
            </a:r>
            <a:r>
              <a:rPr lang="en-US" dirty="0" err="1"/>
              <a:t>consente</a:t>
            </a:r>
            <a:r>
              <a:rPr lang="en-US" dirty="0"/>
              <a:t> </a:t>
            </a:r>
            <a:r>
              <a:rPr lang="en-US" dirty="0" err="1"/>
              <a:t>anche</a:t>
            </a:r>
            <a:r>
              <a:rPr lang="en-US" dirty="0"/>
              <a:t> di </a:t>
            </a:r>
            <a:r>
              <a:rPr lang="en-US" dirty="0" err="1"/>
              <a:t>trovare</a:t>
            </a:r>
            <a:r>
              <a:rPr lang="en-US" baseline="0" dirty="0"/>
              <a:t> </a:t>
            </a:r>
            <a:r>
              <a:rPr lang="en-US" baseline="0" dirty="0" err="1"/>
              <a:t>strumenti</a:t>
            </a:r>
            <a:r>
              <a:rPr lang="en-US" baseline="0" dirty="0"/>
              <a:t> </a:t>
            </a:r>
            <a:r>
              <a:rPr lang="en-US" baseline="0" dirty="0" err="1"/>
              <a:t>adatti</a:t>
            </a:r>
            <a:r>
              <a:rPr lang="en-US" baseline="0" dirty="0"/>
              <a:t> ad </a:t>
            </a:r>
            <a:r>
              <a:rPr lang="en-US" baseline="0" dirty="0" err="1"/>
              <a:t>operare</a:t>
            </a:r>
            <a:r>
              <a:rPr lang="en-US" baseline="0" dirty="0"/>
              <a:t> sui </a:t>
            </a:r>
            <a:r>
              <a:rPr lang="en-US" baseline="0" dirty="0" err="1"/>
              <a:t>dati</a:t>
            </a:r>
            <a:r>
              <a:rPr lang="en-US" baseline="0" dirty="0"/>
              <a:t>, ad </a:t>
            </a:r>
            <a:r>
              <a:rPr lang="en-US" baseline="0" dirty="0" err="1"/>
              <a:t>analizzare</a:t>
            </a:r>
            <a:r>
              <a:rPr lang="en-US" baseline="0" dirty="0"/>
              <a:t> </a:t>
            </a:r>
            <a:r>
              <a:rPr lang="en-US" baseline="0" dirty="0" err="1"/>
              <a:t>i</a:t>
            </a:r>
            <a:r>
              <a:rPr lang="en-US" baseline="0" dirty="0"/>
              <a:t> </a:t>
            </a:r>
            <a:r>
              <a:rPr lang="en-US" baseline="0" dirty="0" err="1"/>
              <a:t>dati</a:t>
            </a:r>
            <a:r>
              <a:rPr lang="en-US" baseline="0" dirty="0"/>
              <a:t>. Si </a:t>
            </a:r>
            <a:r>
              <a:rPr lang="en-US" baseline="0" dirty="0" err="1"/>
              <a:t>puö</a:t>
            </a:r>
            <a:r>
              <a:rPr lang="en-US" baseline="0" dirty="0"/>
              <a:t> </a:t>
            </a:r>
            <a:r>
              <a:rPr lang="en-US" baseline="0" dirty="0" err="1"/>
              <a:t>quindi</a:t>
            </a:r>
            <a:r>
              <a:rPr lang="en-US" baseline="0" dirty="0"/>
              <a:t> </a:t>
            </a:r>
            <a:r>
              <a:rPr lang="en-US" baseline="0" dirty="0" err="1"/>
              <a:t>accedere</a:t>
            </a:r>
            <a:r>
              <a:rPr lang="en-US" baseline="0" dirty="0"/>
              <a:t> al LRS e </a:t>
            </a:r>
            <a:r>
              <a:rPr lang="en-US" baseline="0" dirty="0" err="1"/>
              <a:t>caricare</a:t>
            </a:r>
            <a:r>
              <a:rPr lang="en-US" baseline="0" dirty="0"/>
              <a:t> </a:t>
            </a:r>
            <a:r>
              <a:rPr lang="en-US" baseline="0" dirty="0" err="1"/>
              <a:t>dei</a:t>
            </a:r>
            <a:r>
              <a:rPr lang="en-US" baseline="0" dirty="0"/>
              <a:t> </a:t>
            </a:r>
            <a:r>
              <a:rPr lang="en-US" baseline="0" dirty="0" err="1"/>
              <a:t>dati</a:t>
            </a:r>
            <a:r>
              <a:rPr lang="en-US" baseline="0" dirty="0"/>
              <a:t> da dare in </a:t>
            </a:r>
            <a:r>
              <a:rPr lang="en-US" baseline="0" dirty="0" err="1"/>
              <a:t>pasto</a:t>
            </a:r>
            <a:r>
              <a:rPr lang="en-US" baseline="0" dirty="0"/>
              <a:t> </a:t>
            </a:r>
            <a:r>
              <a:rPr lang="en-US" baseline="0" dirty="0" err="1"/>
              <a:t>agli</a:t>
            </a:r>
            <a:r>
              <a:rPr lang="en-US" baseline="0" dirty="0"/>
              <a:t> </a:t>
            </a:r>
            <a:r>
              <a:rPr lang="en-US" baseline="0" dirty="0" err="1"/>
              <a:t>strumenti</a:t>
            </a:r>
            <a:r>
              <a:rPr lang="en-US" baseline="0" dirty="0"/>
              <a:t> di </a:t>
            </a:r>
            <a:r>
              <a:rPr lang="en-US" baseline="0" dirty="0" err="1"/>
              <a:t>analisi</a:t>
            </a:r>
            <a:r>
              <a:rPr lang="en-US" baseline="0" dirty="0"/>
              <a:t> </a:t>
            </a:r>
            <a:r>
              <a:rPr lang="en-US" baseline="0" dirty="0" err="1"/>
              <a:t>linguistica</a:t>
            </a:r>
            <a:r>
              <a:rPr lang="en-US" baseline="0" dirty="0"/>
              <a:t> </a:t>
            </a:r>
            <a:r>
              <a:rPr lang="en-US" baseline="0" dirty="0" err="1"/>
              <a:t>oppure</a:t>
            </a:r>
            <a:r>
              <a:rPr lang="en-US" baseline="0" dirty="0"/>
              <a:t> in </a:t>
            </a:r>
            <a:r>
              <a:rPr lang="en-US" baseline="0" dirty="0" err="1"/>
              <a:t>caso</a:t>
            </a:r>
            <a:r>
              <a:rPr lang="en-US" baseline="0" dirty="0"/>
              <a:t> </a:t>
            </a:r>
            <a:r>
              <a:rPr lang="en-US" baseline="0" dirty="0" err="1"/>
              <a:t>si</a:t>
            </a:r>
            <a:r>
              <a:rPr lang="en-US" baseline="0" dirty="0"/>
              <a:t> </a:t>
            </a:r>
            <a:r>
              <a:rPr lang="en-US" baseline="0" dirty="0" err="1"/>
              <a:t>cerchi</a:t>
            </a:r>
            <a:r>
              <a:rPr lang="en-US" baseline="0" dirty="0"/>
              <a:t> un tool in </a:t>
            </a:r>
            <a:r>
              <a:rPr lang="en-US" baseline="0" dirty="0" err="1"/>
              <a:t>particolare</a:t>
            </a:r>
            <a:r>
              <a:rPr lang="en-US" baseline="0" dirty="0"/>
              <a:t> (come per </a:t>
            </a:r>
            <a:r>
              <a:rPr lang="en-US" baseline="0" dirty="0" err="1"/>
              <a:t>questo</a:t>
            </a:r>
            <a:r>
              <a:rPr lang="en-US" baseline="0" dirty="0"/>
              <a:t> </a:t>
            </a:r>
            <a:r>
              <a:rPr lang="en-US" baseline="0" dirty="0" err="1"/>
              <a:t>caso</a:t>
            </a:r>
            <a:r>
              <a:rPr lang="en-US" baseline="0" dirty="0"/>
              <a:t> un </a:t>
            </a:r>
            <a:r>
              <a:rPr lang="en-US" baseline="0" dirty="0" err="1"/>
              <a:t>lemmatizzatore</a:t>
            </a:r>
            <a:r>
              <a:rPr lang="en-US" baseline="0" dirty="0"/>
              <a:t>), </a:t>
            </a:r>
            <a:r>
              <a:rPr lang="en-US" baseline="0" dirty="0" err="1"/>
              <a:t>si</a:t>
            </a:r>
            <a:r>
              <a:rPr lang="en-US" baseline="0" dirty="0"/>
              <a:t> </a:t>
            </a:r>
            <a:r>
              <a:rPr lang="en-US" baseline="0" dirty="0" err="1"/>
              <a:t>può</a:t>
            </a:r>
            <a:r>
              <a:rPr lang="en-US" baseline="0" dirty="0"/>
              <a:t> </a:t>
            </a:r>
            <a:r>
              <a:rPr lang="en-US" baseline="0" dirty="0" err="1"/>
              <a:t>andare</a:t>
            </a:r>
            <a:r>
              <a:rPr lang="en-US" baseline="0" dirty="0"/>
              <a:t> </a:t>
            </a:r>
            <a:r>
              <a:rPr lang="en-US" baseline="0" dirty="0" err="1"/>
              <a:t>nella</a:t>
            </a:r>
            <a:r>
              <a:rPr lang="en-US" baseline="0" dirty="0"/>
              <a:t> </a:t>
            </a:r>
            <a:r>
              <a:rPr lang="en-US" baseline="0" dirty="0" err="1"/>
              <a:t>funzione</a:t>
            </a:r>
            <a:r>
              <a:rPr lang="en-US" baseline="0" dirty="0"/>
              <a:t> </a:t>
            </a:r>
            <a:r>
              <a:rPr lang="en-US" baseline="0" dirty="0" err="1"/>
              <a:t>inventario</a:t>
            </a:r>
            <a:r>
              <a:rPr lang="en-US" baseline="0" dirty="0"/>
              <a:t> </a:t>
            </a:r>
            <a:r>
              <a:rPr lang="en-US" baseline="0" dirty="0" err="1"/>
              <a:t>dei</a:t>
            </a:r>
            <a:r>
              <a:rPr lang="en-US" baseline="0" dirty="0"/>
              <a:t> tool e </a:t>
            </a:r>
            <a:r>
              <a:rPr lang="en-US" baseline="0" dirty="0" err="1"/>
              <a:t>ricercare</a:t>
            </a:r>
            <a:r>
              <a:rPr lang="en-US" baseline="0" dirty="0"/>
              <a:t> </a:t>
            </a:r>
            <a:r>
              <a:rPr lang="en-US" baseline="0" dirty="0" err="1"/>
              <a:t>cosa</a:t>
            </a:r>
            <a:r>
              <a:rPr lang="en-US" baseline="0" dirty="0"/>
              <a:t> di cui </a:t>
            </a:r>
            <a:r>
              <a:rPr lang="en-US" baseline="0" dirty="0" err="1"/>
              <a:t>abbiamo</a:t>
            </a:r>
            <a:r>
              <a:rPr lang="en-US" baseline="0" dirty="0"/>
              <a:t> </a:t>
            </a:r>
            <a:r>
              <a:rPr lang="en-US" baseline="0" dirty="0" err="1"/>
              <a:t>bisogno</a:t>
            </a:r>
            <a:r>
              <a:rPr lang="en-US" baseline="0" dirty="0"/>
              <a:t>.</a:t>
            </a:r>
            <a:endParaRPr lang="en-US" dirty="0"/>
          </a:p>
          <a:p>
            <a:pPr marL="0" indent="0">
              <a:buSzPts val="1100"/>
            </a:pPr>
            <a:endParaRPr lang="en-US" dirty="0"/>
          </a:p>
        </p:txBody>
      </p:sp>
    </p:spTree>
    <p:extLst>
      <p:ext uri="{BB962C8B-B14F-4D97-AF65-F5344CB8AC3E}">
        <p14:creationId xmlns:p14="http://schemas.microsoft.com/office/powerpoint/2010/main" val="207629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 xmlns:a16="http://schemas.microsoft.com/office/drawing/2014/main" id="{8B8A8B7F-F0A0-A518-F06B-0FF750227A40}"/>
            </a:ext>
          </a:extLst>
        </p:cNvPr>
        <p:cNvGrpSpPr/>
        <p:nvPr/>
      </p:nvGrpSpPr>
      <p:grpSpPr>
        <a:xfrm>
          <a:off x="0" y="0"/>
          <a:ext cx="0" cy="0"/>
          <a:chOff x="0" y="0"/>
          <a:chExt cx="0" cy="0"/>
        </a:xfrm>
      </p:grpSpPr>
      <p:sp>
        <p:nvSpPr>
          <p:cNvPr id="122" name="Google Shape;122;g2a685082fb9_0_78:notes">
            <a:extLst>
              <a:ext uri="{FF2B5EF4-FFF2-40B4-BE49-F238E27FC236}">
                <a16:creationId xmlns="" xmlns:a16="http://schemas.microsoft.com/office/drawing/2014/main" id="{1DACBB27-90F3-B78A-B89B-48A2B77609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 xmlns:a16="http://schemas.microsoft.com/office/drawing/2014/main" id="{B214081C-5F1A-A138-E057-A4E2414ACAA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SzPts val="1100"/>
            </a:pPr>
            <a:endParaRPr lang="en" dirty="0"/>
          </a:p>
        </p:txBody>
      </p:sp>
    </p:spTree>
    <p:extLst>
      <p:ext uri="{BB962C8B-B14F-4D97-AF65-F5344CB8AC3E}">
        <p14:creationId xmlns:p14="http://schemas.microsoft.com/office/powerpoint/2010/main" val="207629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 xmlns:a16="http://schemas.microsoft.com/office/drawing/2014/main" id="{8B8A8B7F-F0A0-A518-F06B-0FF750227A40}"/>
            </a:ext>
          </a:extLst>
        </p:cNvPr>
        <p:cNvGrpSpPr/>
        <p:nvPr/>
      </p:nvGrpSpPr>
      <p:grpSpPr>
        <a:xfrm>
          <a:off x="0" y="0"/>
          <a:ext cx="0" cy="0"/>
          <a:chOff x="0" y="0"/>
          <a:chExt cx="0" cy="0"/>
        </a:xfrm>
      </p:grpSpPr>
      <p:sp>
        <p:nvSpPr>
          <p:cNvPr id="122" name="Google Shape;122;g2a685082fb9_0_78:notes">
            <a:extLst>
              <a:ext uri="{FF2B5EF4-FFF2-40B4-BE49-F238E27FC236}">
                <a16:creationId xmlns="" xmlns:a16="http://schemas.microsoft.com/office/drawing/2014/main" id="{1DACBB27-90F3-B78A-B89B-48A2B77609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 xmlns:a16="http://schemas.microsoft.com/office/drawing/2014/main" id="{B214081C-5F1A-A138-E057-A4E2414ACAA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SzPts val="1100"/>
            </a:pPr>
            <a:endParaRPr lang="en" dirty="0"/>
          </a:p>
        </p:txBody>
      </p:sp>
    </p:spTree>
    <p:extLst>
      <p:ext uri="{BB962C8B-B14F-4D97-AF65-F5344CB8AC3E}">
        <p14:creationId xmlns:p14="http://schemas.microsoft.com/office/powerpoint/2010/main" val="207629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 xmlns:a16="http://schemas.microsoft.com/office/drawing/2014/main" id="{8B8A8B7F-F0A0-A518-F06B-0FF750227A40}"/>
            </a:ext>
          </a:extLst>
        </p:cNvPr>
        <p:cNvGrpSpPr/>
        <p:nvPr/>
      </p:nvGrpSpPr>
      <p:grpSpPr>
        <a:xfrm>
          <a:off x="0" y="0"/>
          <a:ext cx="0" cy="0"/>
          <a:chOff x="0" y="0"/>
          <a:chExt cx="0" cy="0"/>
        </a:xfrm>
      </p:grpSpPr>
      <p:sp>
        <p:nvSpPr>
          <p:cNvPr id="122" name="Google Shape;122;g2a685082fb9_0_78:notes">
            <a:extLst>
              <a:ext uri="{FF2B5EF4-FFF2-40B4-BE49-F238E27FC236}">
                <a16:creationId xmlns="" xmlns:a16="http://schemas.microsoft.com/office/drawing/2014/main" id="{1DACBB27-90F3-B78A-B89B-48A2B77609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 xmlns:a16="http://schemas.microsoft.com/office/drawing/2014/main" id="{B214081C-5F1A-A138-E057-A4E2414ACAA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SzPts val="1100"/>
            </a:pPr>
            <a:endParaRPr lang="en" dirty="0"/>
          </a:p>
        </p:txBody>
      </p:sp>
    </p:spTree>
    <p:extLst>
      <p:ext uri="{BB962C8B-B14F-4D97-AF65-F5344CB8AC3E}">
        <p14:creationId xmlns:p14="http://schemas.microsoft.com/office/powerpoint/2010/main" val="207629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xmlns="" id="{887F120F-9F2A-AB8D-8720-99FB5E6675B5}"/>
            </a:ext>
          </a:extLst>
        </p:cNvPr>
        <p:cNvGrpSpPr/>
        <p:nvPr/>
      </p:nvGrpSpPr>
      <p:grpSpPr>
        <a:xfrm>
          <a:off x="0" y="0"/>
          <a:ext cx="0" cy="0"/>
          <a:chOff x="0" y="0"/>
          <a:chExt cx="0" cy="0"/>
        </a:xfrm>
      </p:grpSpPr>
      <p:sp>
        <p:nvSpPr>
          <p:cNvPr id="122" name="Google Shape;122;g2a685082fb9_0_78:notes">
            <a:extLst>
              <a:ext uri="{FF2B5EF4-FFF2-40B4-BE49-F238E27FC236}">
                <a16:creationId xmlns:a16="http://schemas.microsoft.com/office/drawing/2014/main" xmlns="" id="{07260BED-B4DA-2B15-29D0-5CC9287E29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a16="http://schemas.microsoft.com/office/drawing/2014/main" xmlns="" id="{FE82C8AB-F80A-2050-3044-6EC3B2A1837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a:t>Since the 1</a:t>
            </a:r>
            <a:r>
              <a:rPr lang="en-US" baseline="30000"/>
              <a:t>st</a:t>
            </a:r>
            <a:r>
              <a:rPr lang="en-US"/>
              <a:t> of October 2015 Italy is a full member of the CLARIN-ERIC consortium. Italy has historically played a pioneering and strategic role in the genesis of this infrastructure, right from its early preparatory stages, with the participation of the CNR and the involvement of our institute in a pilot study that laid the foundations for the definition of CLARIN [thus playing  a strategic role  in the process of setting up CLARIN, at the political, organizational, technological and scientific levels]</a:t>
            </a:r>
          </a:p>
        </p:txBody>
      </p:sp>
    </p:spTree>
    <p:extLst>
      <p:ext uri="{BB962C8B-B14F-4D97-AF65-F5344CB8AC3E}">
        <p14:creationId xmlns:p14="http://schemas.microsoft.com/office/powerpoint/2010/main" val="18126414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gn="just"/>
            <a:r>
              <a:rPr lang="en-US"/>
              <a:t>An overview of the Italian CLARIN-IT consortium. It is a network of universities, research centers and institutions bringing together scholars from the Italian community with the aim of ensuring a broad base of developers/creators and users of linguistic resources and technologies; fostering the connection between this field and that of the Humanities and Social Sciences. The network is constantly growing.</a:t>
            </a:r>
          </a:p>
        </p:txBody>
      </p:sp>
      <p:sp>
        <p:nvSpPr>
          <p:cNvPr id="4" name="Segnaposto numero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36657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xmlns="" id="{8B8A8B7F-F0A0-A518-F06B-0FF750227A40}"/>
            </a:ext>
          </a:extLst>
        </p:cNvPr>
        <p:cNvGrpSpPr/>
        <p:nvPr/>
      </p:nvGrpSpPr>
      <p:grpSpPr>
        <a:xfrm>
          <a:off x="0" y="0"/>
          <a:ext cx="0" cy="0"/>
          <a:chOff x="0" y="0"/>
          <a:chExt cx="0" cy="0"/>
        </a:xfrm>
      </p:grpSpPr>
      <p:sp>
        <p:nvSpPr>
          <p:cNvPr id="122" name="Google Shape;122;g2a685082fb9_0_78:notes">
            <a:extLst>
              <a:ext uri="{FF2B5EF4-FFF2-40B4-BE49-F238E27FC236}">
                <a16:creationId xmlns:a16="http://schemas.microsoft.com/office/drawing/2014/main" xmlns="" id="{1DACBB27-90F3-B78A-B89B-48A2B77609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a16="http://schemas.microsoft.com/office/drawing/2014/main" xmlns="" id="{B214081C-5F1A-A138-E057-A4E2414ACAA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just"/>
            <a:r>
              <a:rPr lang="en-US"/>
              <a:t>t is a network of universities, research centers and institutions bringing together scholars from the Italian community with the aim of ensuring a broad base of developers/creators and users of linguistic resources and technologies; fostering the connection between this field and that of the Humanities and Social Sciences. The network is constantly growing.</a:t>
            </a:r>
            <a:endParaRPr lang="en"/>
          </a:p>
          <a:p>
            <a:pPr marL="0" indent="0">
              <a:buSzPts val="1100"/>
            </a:pPr>
            <a:endParaRPr lang="en"/>
          </a:p>
        </p:txBody>
      </p:sp>
    </p:spTree>
    <p:extLst>
      <p:ext uri="{BB962C8B-B14F-4D97-AF65-F5344CB8AC3E}">
        <p14:creationId xmlns:p14="http://schemas.microsoft.com/office/powerpoint/2010/main" val="207629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A brief overview of the research directions within the consortium.</a:t>
            </a:r>
          </a:p>
          <a:p>
            <a:r>
              <a:rPr lang="en-US"/>
              <a:t> CLARIN-IT offers a wide range of language resources with language analysis tools.</a:t>
            </a:r>
          </a:p>
          <a:p>
            <a:r>
              <a:rPr lang="en-US"/>
              <a:t>We are experts in language resource enrichment and publishing  according to new models and formats.</a:t>
            </a:r>
          </a:p>
          <a:p>
            <a:r>
              <a:rPr lang="en-US"/>
              <a:t>There are also multilingual corpora for learners in regions in contact; on language studies in the computer and social age, one strand of research focuses on the side of Oral Archives; the area Digital Classics, with the application of digital concepts and methods to classical language studies (a field that is sometimes reticent to adopt such paradigms)</a:t>
            </a:r>
          </a:p>
        </p:txBody>
      </p:sp>
      <p:sp>
        <p:nvSpPr>
          <p:cNvPr id="4" name="Segnaposto numero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5318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xmlns="" id="{70F2AB4D-8836-3B1F-324D-270364D29FA7}"/>
            </a:ext>
          </a:extLst>
        </p:cNvPr>
        <p:cNvGrpSpPr/>
        <p:nvPr/>
      </p:nvGrpSpPr>
      <p:grpSpPr>
        <a:xfrm>
          <a:off x="0" y="0"/>
          <a:ext cx="0" cy="0"/>
          <a:chOff x="0" y="0"/>
          <a:chExt cx="0" cy="0"/>
        </a:xfrm>
      </p:grpSpPr>
      <p:sp>
        <p:nvSpPr>
          <p:cNvPr id="122" name="Google Shape;122;g2a685082fb9_0_78:notes">
            <a:extLst>
              <a:ext uri="{FF2B5EF4-FFF2-40B4-BE49-F238E27FC236}">
                <a16:creationId xmlns:a16="http://schemas.microsoft.com/office/drawing/2014/main" xmlns="" id="{8C19BA54-1ACA-48CD-B8E1-B07A04A95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a16="http://schemas.microsoft.com/office/drawing/2014/main" xmlns="" id="{7BE8E1BD-1470-F373-4638-2B06F837644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just"/>
            <a:r>
              <a:rPr lang="en-US" noProof="0"/>
              <a:t>At the heart of the national CLARIN consortium there is the ILC4CLARIN data center, implemented in Pisa and supported by a metadata repository at the research center operating at EURAC in Bolzano. Today, with the emergence of the open science paradigm, many Italian universities feel the need to entrust their data to institutional open repositories, and among the centers currently active in Italy, ILC4CLARIN is among the only few with certification provided by an external entity. ILC4CLARIN offers data preservation and services to guarantee the FAIR principles of open science, findability and persistence interoperability and secure access.</a:t>
            </a:r>
          </a:p>
        </p:txBody>
      </p:sp>
    </p:spTree>
    <p:extLst>
      <p:ext uri="{BB962C8B-B14F-4D97-AF65-F5344CB8AC3E}">
        <p14:creationId xmlns:p14="http://schemas.microsoft.com/office/powerpoint/2010/main" val="8463978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xmlns="" id="{A93FA908-A449-995B-BF1A-942DFDC3B032}"/>
            </a:ext>
          </a:extLst>
        </p:cNvPr>
        <p:cNvGrpSpPr/>
        <p:nvPr/>
      </p:nvGrpSpPr>
      <p:grpSpPr>
        <a:xfrm>
          <a:off x="0" y="0"/>
          <a:ext cx="0" cy="0"/>
          <a:chOff x="0" y="0"/>
          <a:chExt cx="0" cy="0"/>
        </a:xfrm>
      </p:grpSpPr>
      <p:sp>
        <p:nvSpPr>
          <p:cNvPr id="122" name="Google Shape;122;g2a685082fb9_0_78:notes">
            <a:extLst>
              <a:ext uri="{FF2B5EF4-FFF2-40B4-BE49-F238E27FC236}">
                <a16:creationId xmlns:a16="http://schemas.microsoft.com/office/drawing/2014/main" xmlns="" id="{23605CC9-AE38-59CC-F59D-C1B97A36D4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a16="http://schemas.microsoft.com/office/drawing/2014/main" xmlns="" id="{A2248BE5-3ACD-B2DE-B831-794EAD1DF5C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noProof="0"/>
              <a:t>The repository hosts the heritage developed over the years by the Institute through collaborations with universities and national cultural institutions: archives of inestimable historical, linguistic and literary value, as well as lexical and textual resources enriched with linguistic information.</a:t>
            </a:r>
          </a:p>
          <a:p>
            <a:r>
              <a:rPr lang="en-US" noProof="0"/>
              <a:t>The archives at risk of obsolescence have been joined by resources developed both by the Institute and by the national Humanities and Social Sciences (SSH) community, which, while not at immediate risk, have been brought into conformity with FAIR principles to be shared with the scholarly community, enhanced and safeguarded. Today, our repository hosts data archives for the Italian language and classical languages. Archives from written but also oral sources</a:t>
            </a:r>
            <a:r>
              <a:rPr lang="en-US"/>
              <a:t> </a:t>
            </a:r>
            <a:endParaRPr lang="en-US" noProof="0"/>
          </a:p>
        </p:txBody>
      </p:sp>
    </p:spTree>
    <p:extLst>
      <p:ext uri="{BB962C8B-B14F-4D97-AF65-F5344CB8AC3E}">
        <p14:creationId xmlns:p14="http://schemas.microsoft.com/office/powerpoint/2010/main" val="941705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a685082fb9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SzPts val="1100"/>
            </a:pPr>
            <a:r>
              <a:rPr lang="en"/>
              <a:t>But which data and communities are we speaking about? .... ... Not only Linguists, Philologists, Digital Humanists, but wo also politicians social scientists, psychologists, and as to data not only written modality but also oral and video data.</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xmlns="" id="{CCB96893-BC1E-6143-C566-5AC8A8FFABC6}"/>
            </a:ext>
          </a:extLst>
        </p:cNvPr>
        <p:cNvGrpSpPr/>
        <p:nvPr/>
      </p:nvGrpSpPr>
      <p:grpSpPr>
        <a:xfrm>
          <a:off x="0" y="0"/>
          <a:ext cx="0" cy="0"/>
          <a:chOff x="0" y="0"/>
          <a:chExt cx="0" cy="0"/>
        </a:xfrm>
      </p:grpSpPr>
      <p:sp>
        <p:nvSpPr>
          <p:cNvPr id="122" name="Google Shape;122;g2a685082fb9_0_78:notes">
            <a:extLst>
              <a:ext uri="{FF2B5EF4-FFF2-40B4-BE49-F238E27FC236}">
                <a16:creationId xmlns:a16="http://schemas.microsoft.com/office/drawing/2014/main" xmlns="" id="{451AD822-ED71-F15F-4C96-842C31683F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a16="http://schemas.microsoft.com/office/drawing/2014/main" xmlns="" id="{5E3BE48C-EB48-4D26-877C-5592557C82D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Andrò quindi ad illustrare brevemente [leggere slide]</a:t>
            </a:r>
            <a:endParaRPr/>
          </a:p>
        </p:txBody>
      </p:sp>
    </p:spTree>
    <p:extLst>
      <p:ext uri="{BB962C8B-B14F-4D97-AF65-F5344CB8AC3E}">
        <p14:creationId xmlns:p14="http://schemas.microsoft.com/office/powerpoint/2010/main" val="279952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xmlns="" id="{056F5256-8123-F333-760C-0ECE97E017CC}"/>
            </a:ext>
          </a:extLst>
        </p:cNvPr>
        <p:cNvGrpSpPr/>
        <p:nvPr/>
      </p:nvGrpSpPr>
      <p:grpSpPr>
        <a:xfrm>
          <a:off x="0" y="0"/>
          <a:ext cx="0" cy="0"/>
          <a:chOff x="0" y="0"/>
          <a:chExt cx="0" cy="0"/>
        </a:xfrm>
      </p:grpSpPr>
      <p:sp>
        <p:nvSpPr>
          <p:cNvPr id="122" name="Google Shape;122;g2a685082fb9_0_78:notes">
            <a:extLst>
              <a:ext uri="{FF2B5EF4-FFF2-40B4-BE49-F238E27FC236}">
                <a16:creationId xmlns:a16="http://schemas.microsoft.com/office/drawing/2014/main" xmlns="" id="{FA7041F5-2599-82BD-8D75-3F7EF6FD10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a16="http://schemas.microsoft.com/office/drawing/2014/main" xmlns="" id="{D4944C23-EAA1-C4EC-9479-31F043D6C85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
              <a:t>Per venire </a:t>
            </a:r>
            <a:r>
              <a:rPr lang="en" err="1"/>
              <a:t>incontro</a:t>
            </a:r>
            <a:r>
              <a:rPr lang="en"/>
              <a:t> </a:t>
            </a:r>
            <a:r>
              <a:rPr lang="en" err="1"/>
              <a:t>alla</a:t>
            </a:r>
            <a:r>
              <a:rPr lang="en"/>
              <a:t> </a:t>
            </a:r>
            <a:r>
              <a:rPr lang="en" err="1"/>
              <a:t>domanda</a:t>
            </a:r>
            <a:r>
              <a:rPr lang="en"/>
              <a:t> di </a:t>
            </a:r>
            <a:r>
              <a:rPr lang="en" err="1"/>
              <a:t>servizi</a:t>
            </a:r>
            <a:r>
              <a:rPr lang="en"/>
              <a:t> e per </a:t>
            </a:r>
            <a:r>
              <a:rPr lang="en" err="1"/>
              <a:t>offrire</a:t>
            </a:r>
            <a:r>
              <a:rPr lang="en"/>
              <a:t> </a:t>
            </a:r>
            <a:r>
              <a:rPr lang="en" err="1"/>
              <a:t>servizi</a:t>
            </a:r>
            <a:r>
              <a:rPr lang="en"/>
              <a:t> </a:t>
            </a:r>
            <a:r>
              <a:rPr lang="en" err="1"/>
              <a:t>avanzati</a:t>
            </a:r>
            <a:r>
              <a:rPr lang="en"/>
              <a:t> </a:t>
            </a:r>
            <a:r>
              <a:rPr lang="en" err="1"/>
              <a:t>alla</a:t>
            </a:r>
            <a:r>
              <a:rPr lang="en"/>
              <a:t> </a:t>
            </a:r>
            <a:r>
              <a:rPr lang="en" err="1"/>
              <a:t>comunità</a:t>
            </a:r>
            <a:r>
              <a:rPr lang="en"/>
              <a:t> e per </a:t>
            </a:r>
            <a:r>
              <a:rPr lang="en" err="1"/>
              <a:t>potenziare</a:t>
            </a:r>
            <a:r>
              <a:rPr lang="en"/>
              <a:t> </a:t>
            </a:r>
            <a:r>
              <a:rPr lang="en" err="1"/>
              <a:t>l'infrastruttura</a:t>
            </a:r>
            <a:r>
              <a:rPr lang="en"/>
              <a:t> di </a:t>
            </a:r>
            <a:r>
              <a:rPr lang="en" err="1"/>
              <a:t>ricerca</a:t>
            </a:r>
            <a:r>
              <a:rPr lang="en"/>
              <a:t> CLARIN, lo </a:t>
            </a:r>
            <a:r>
              <a:rPr lang="en" err="1"/>
              <a:t>scorso</a:t>
            </a:r>
            <a:r>
              <a:rPr lang="en"/>
              <a:t> anno, </a:t>
            </a:r>
            <a:r>
              <a:rPr lang="en" err="1"/>
              <a:t>siamo</a:t>
            </a:r>
            <a:r>
              <a:rPr lang="en"/>
              <a:t> </a:t>
            </a:r>
            <a:r>
              <a:rPr lang="en" err="1"/>
              <a:t>stati</a:t>
            </a:r>
            <a:r>
              <a:rPr lang="en"/>
              <a:t> </a:t>
            </a:r>
            <a:r>
              <a:rPr lang="en" err="1"/>
              <a:t>selezionati</a:t>
            </a:r>
            <a:r>
              <a:rPr lang="en"/>
              <a:t> per </a:t>
            </a:r>
            <a:r>
              <a:rPr lang="en" err="1"/>
              <a:t>l’assegnazione</a:t>
            </a:r>
            <a:r>
              <a:rPr lang="en"/>
              <a:t> </a:t>
            </a:r>
            <a:r>
              <a:rPr lang="en" err="1"/>
              <a:t>dei</a:t>
            </a:r>
            <a:r>
              <a:rPr lang="en"/>
              <a:t> </a:t>
            </a:r>
            <a:r>
              <a:rPr lang="en" err="1"/>
              <a:t>fondi</a:t>
            </a:r>
            <a:r>
              <a:rPr lang="en"/>
              <a:t> </a:t>
            </a:r>
            <a:r>
              <a:rPr lang="en" err="1"/>
              <a:t>strutturali</a:t>
            </a:r>
            <a:r>
              <a:rPr lang="en"/>
              <a:t> per il </a:t>
            </a:r>
            <a:r>
              <a:rPr lang="en" err="1"/>
              <a:t>potenziamento</a:t>
            </a:r>
            <a:r>
              <a:rPr lang="en"/>
              <a:t> </a:t>
            </a:r>
            <a:r>
              <a:rPr lang="en" err="1"/>
              <a:t>delle</a:t>
            </a:r>
            <a:r>
              <a:rPr lang="en"/>
              <a:t> infra </a:t>
            </a:r>
            <a:r>
              <a:rPr lang="en" err="1"/>
              <a:t>che</a:t>
            </a:r>
            <a:r>
              <a:rPr lang="en"/>
              <a:t> </a:t>
            </a:r>
            <a:r>
              <a:rPr lang="en" err="1"/>
              <a:t>sono</a:t>
            </a:r>
            <a:r>
              <a:rPr lang="en"/>
              <a:t> </a:t>
            </a:r>
            <a:r>
              <a:rPr lang="en" err="1"/>
              <a:t>transitati</a:t>
            </a:r>
            <a:r>
              <a:rPr lang="en"/>
              <a:t> al CNR dal MEF </a:t>
            </a:r>
            <a:r>
              <a:rPr lang="en" err="1"/>
              <a:t>nel</a:t>
            </a:r>
            <a:r>
              <a:rPr lang="en"/>
              <a:t> </a:t>
            </a:r>
            <a:r>
              <a:rPr lang="en" err="1"/>
              <a:t>biennio</a:t>
            </a:r>
            <a:r>
              <a:rPr lang="en"/>
              <a:t> 21-22 … </a:t>
            </a:r>
            <a:r>
              <a:rPr lang="en" err="1"/>
              <a:t>destinatiall</a:t>
            </a:r>
            <a:r>
              <a:rPr lang="en"/>
              <a:t> la </a:t>
            </a:r>
            <a:r>
              <a:rPr lang="en" err="1"/>
              <a:t>costruzione</a:t>
            </a:r>
            <a:r>
              <a:rPr lang="en"/>
              <a:t> del data center di CLARIN-IT. Una volta </a:t>
            </a:r>
            <a:r>
              <a:rPr lang="en" err="1"/>
              <a:t>che</a:t>
            </a:r>
            <a:r>
              <a:rPr lang="en"/>
              <a:t> </a:t>
            </a:r>
            <a:r>
              <a:rPr lang="en" err="1"/>
              <a:t>saranno</a:t>
            </a:r>
            <a:r>
              <a:rPr lang="en"/>
              <a:t> </a:t>
            </a:r>
            <a:r>
              <a:rPr lang="en" err="1"/>
              <a:t>completate</a:t>
            </a:r>
            <a:r>
              <a:rPr lang="en"/>
              <a:t> le opere di </a:t>
            </a:r>
            <a:r>
              <a:rPr lang="en" err="1"/>
              <a:t>adeguamento</a:t>
            </a:r>
            <a:r>
              <a:rPr lang="en"/>
              <a:t> </a:t>
            </a:r>
            <a:r>
              <a:rPr lang="en" err="1"/>
              <a:t>degli</a:t>
            </a:r>
            <a:r>
              <a:rPr lang="en"/>
              <a:t> </a:t>
            </a:r>
            <a:r>
              <a:rPr lang="en" err="1"/>
              <a:t>impianti</a:t>
            </a:r>
            <a:r>
              <a:rPr lang="en"/>
              <a:t>, </a:t>
            </a:r>
            <a:r>
              <a:rPr lang="en" err="1"/>
              <a:t>l’AdR</a:t>
            </a:r>
            <a:r>
              <a:rPr lang="en"/>
              <a:t> </a:t>
            </a:r>
            <a:r>
              <a:rPr lang="en" err="1"/>
              <a:t>ospiterà</a:t>
            </a:r>
            <a:r>
              <a:rPr lang="en"/>
              <a:t> </a:t>
            </a:r>
            <a:r>
              <a:rPr lang="en" err="1"/>
              <a:t>una</a:t>
            </a:r>
            <a:r>
              <a:rPr lang="en"/>
              <a:t> </a:t>
            </a:r>
            <a:r>
              <a:rPr lang="en" err="1"/>
              <a:t>infrastruttura</a:t>
            </a:r>
            <a:r>
              <a:rPr lang="en"/>
              <a:t> </a:t>
            </a:r>
            <a:r>
              <a:rPr lang="en" err="1"/>
              <a:t>tecnologica</a:t>
            </a:r>
            <a:r>
              <a:rPr lang="en"/>
              <a:t> </a:t>
            </a:r>
            <a:r>
              <a:rPr lang="en" err="1"/>
              <a:t>avanzata</a:t>
            </a:r>
            <a:r>
              <a:rPr lang="en"/>
              <a:t> con elevate </a:t>
            </a:r>
            <a:r>
              <a:rPr lang="en" err="1"/>
              <a:t>capacità</a:t>
            </a:r>
            <a:r>
              <a:rPr lang="en"/>
              <a:t> di </a:t>
            </a:r>
            <a:r>
              <a:rPr lang="en" err="1"/>
              <a:t>calcolo</a:t>
            </a:r>
            <a:r>
              <a:rPr lang="en"/>
              <a:t> e di storage per </a:t>
            </a:r>
            <a:r>
              <a:rPr lang="en" err="1"/>
              <a:t>favorire</a:t>
            </a:r>
            <a:r>
              <a:rPr lang="en"/>
              <a:t> </a:t>
            </a:r>
            <a:r>
              <a:rPr lang="en" err="1"/>
              <a:t>attività</a:t>
            </a:r>
            <a:r>
              <a:rPr lang="en"/>
              <a:t> di </a:t>
            </a:r>
            <a:r>
              <a:rPr lang="en" err="1"/>
              <a:t>analisi</a:t>
            </a:r>
            <a:r>
              <a:rPr lang="en"/>
              <a:t> di big data deep learning e long term preservation.</a:t>
            </a:r>
            <a:endParaRPr lang="it-IT"/>
          </a:p>
          <a:p>
            <a:pPr marL="0" indent="0"/>
            <a:r>
              <a:rPr lang="en-US"/>
              <a:t/>
            </a:r>
            <a:br>
              <a:rPr lang="en-US"/>
            </a:br>
            <a:endParaRPr lang="en-US"/>
          </a:p>
        </p:txBody>
      </p:sp>
    </p:spTree>
    <p:extLst>
      <p:ext uri="{BB962C8B-B14F-4D97-AF65-F5344CB8AC3E}">
        <p14:creationId xmlns:p14="http://schemas.microsoft.com/office/powerpoint/2010/main" val="12569797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TO CONCLUDE </a:t>
            </a:r>
            <a:r>
              <a:rPr lang="it-IT" err="1"/>
              <a:t>this</a:t>
            </a:r>
            <a:r>
              <a:rPr lang="it-IT"/>
              <a:t> </a:t>
            </a:r>
            <a:r>
              <a:rPr lang="it-IT" err="1"/>
              <a:t>overview</a:t>
            </a:r>
            <a:r>
              <a:rPr lang="it-IT"/>
              <a:t>. </a:t>
            </a:r>
            <a:r>
              <a:rPr lang="it-IT" err="1"/>
              <a:t>Which</a:t>
            </a:r>
            <a:r>
              <a:rPr lang="it-IT"/>
              <a:t> </a:t>
            </a:r>
            <a:r>
              <a:rPr lang="it-IT" err="1"/>
              <a:t>is</a:t>
            </a:r>
            <a:r>
              <a:rPr lang="it-IT"/>
              <a:t> the </a:t>
            </a:r>
            <a:r>
              <a:rPr lang="it-IT" err="1"/>
              <a:t>main</a:t>
            </a:r>
            <a:r>
              <a:rPr lang="it-IT"/>
              <a:t> </a:t>
            </a:r>
            <a:r>
              <a:rPr lang="it-IT" err="1"/>
              <a:t>contribution</a:t>
            </a:r>
            <a:r>
              <a:rPr lang="it-IT"/>
              <a:t> of </a:t>
            </a:r>
            <a:r>
              <a:rPr lang="it-IT" err="1"/>
              <a:t>clarin</a:t>
            </a:r>
            <a:r>
              <a:rPr lang="it-IT"/>
              <a:t> to the project? And </a:t>
            </a:r>
            <a:r>
              <a:rPr lang="it-IT" err="1"/>
              <a:t>which</a:t>
            </a:r>
            <a:r>
              <a:rPr lang="it-IT"/>
              <a:t> are the </a:t>
            </a:r>
            <a:r>
              <a:rPr lang="it-IT" err="1"/>
              <a:t>mutual</a:t>
            </a:r>
            <a:r>
              <a:rPr lang="it-IT"/>
              <a:t> </a:t>
            </a:r>
            <a:r>
              <a:rPr lang="it-IT" err="1"/>
              <a:t>relationships</a:t>
            </a:r>
            <a:r>
              <a:rPr lang="it-IT"/>
              <a:t>. </a:t>
            </a:r>
            <a:r>
              <a:rPr lang="it-IT" err="1"/>
              <a:t>We</a:t>
            </a:r>
            <a:r>
              <a:rPr lang="it-IT"/>
              <a:t> </a:t>
            </a:r>
            <a:r>
              <a:rPr lang="it-IT" err="1"/>
              <a:t>tried</a:t>
            </a:r>
            <a:r>
              <a:rPr lang="it-IT"/>
              <a:t> to </a:t>
            </a:r>
            <a:r>
              <a:rPr lang="it-IT" err="1"/>
              <a:t>answer</a:t>
            </a:r>
            <a:r>
              <a:rPr lang="it-IT"/>
              <a:t> in </a:t>
            </a:r>
            <a:r>
              <a:rPr lang="it-IT" err="1"/>
              <a:t>terms</a:t>
            </a:r>
            <a:r>
              <a:rPr lang="it-IT"/>
              <a:t> of </a:t>
            </a:r>
            <a:r>
              <a:rPr lang="it-IT" err="1"/>
              <a:t>swot</a:t>
            </a:r>
            <a:r>
              <a:rPr lang="it-IT"/>
              <a:t> </a:t>
            </a:r>
            <a:r>
              <a:rPr lang="it-IT" err="1"/>
              <a:t>analysis</a:t>
            </a:r>
            <a:r>
              <a:rPr lang="it-IT"/>
              <a:t>. And </a:t>
            </a:r>
            <a:r>
              <a:rPr lang="it-IT" err="1"/>
              <a:t>this</a:t>
            </a:r>
            <a:r>
              <a:rPr lang="it-IT"/>
              <a:t> </a:t>
            </a:r>
            <a:r>
              <a:rPr lang="it-IT" err="1"/>
              <a:t>is</a:t>
            </a:r>
            <a:r>
              <a:rPr lang="it-IT"/>
              <a:t> the list of </a:t>
            </a:r>
            <a:r>
              <a:rPr lang="it-IT" err="1"/>
              <a:t>main</a:t>
            </a:r>
            <a:r>
              <a:rPr lang="it-IT"/>
              <a:t> strong and </a:t>
            </a:r>
            <a:r>
              <a:rPr lang="it-IT" err="1"/>
              <a:t>weak</a:t>
            </a:r>
            <a:r>
              <a:rPr lang="it-IT"/>
              <a:t> points </a:t>
            </a:r>
            <a:r>
              <a:rPr lang="it-IT" err="1"/>
              <a:t>that</a:t>
            </a:r>
            <a:r>
              <a:rPr lang="it-IT"/>
              <a:t> I </a:t>
            </a:r>
            <a:r>
              <a:rPr lang="it-IT" err="1"/>
              <a:t>see</a:t>
            </a:r>
            <a:r>
              <a:rPr lang="it-IT"/>
              <a:t>, the </a:t>
            </a:r>
            <a:r>
              <a:rPr lang="it-IT" err="1"/>
              <a:t>main</a:t>
            </a:r>
            <a:r>
              <a:rPr lang="it-IT"/>
              <a:t> </a:t>
            </a:r>
            <a:r>
              <a:rPr lang="it-IT" err="1"/>
              <a:t>opportunities</a:t>
            </a:r>
            <a:r>
              <a:rPr lang="it-IT"/>
              <a:t> </a:t>
            </a:r>
            <a:r>
              <a:rPr lang="it-IT" err="1"/>
              <a:t>offered</a:t>
            </a:r>
            <a:r>
              <a:rPr lang="it-IT"/>
              <a:t> by h2iosc and some </a:t>
            </a:r>
            <a:r>
              <a:rPr lang="it-IT" err="1"/>
              <a:t>threats</a:t>
            </a:r>
            <a:r>
              <a:rPr lang="it-IT"/>
              <a:t> coming from </a:t>
            </a:r>
            <a:r>
              <a:rPr lang="it-IT" err="1"/>
              <a:t>outside</a:t>
            </a:r>
            <a:r>
              <a:rPr lang="it-IT"/>
              <a:t>. </a:t>
            </a:r>
          </a:p>
        </p:txBody>
      </p:sp>
      <p:sp>
        <p:nvSpPr>
          <p:cNvPr id="4" name="Segnaposto numero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3853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Here I'd like to provide some food for thoughts. CLARIN main strong points are a good maturity level in ERIC and this offers to the h2iosc consortium great experience and competence in governance. We have developed central services based on fair approach and harmonized protocols that are crucial for the services of the marketplace</a:t>
            </a:r>
          </a:p>
        </p:txBody>
      </p:sp>
      <p:sp>
        <p:nvSpPr>
          <p:cNvPr id="4" name="Segnaposto numero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3899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As concerns the weak points, these concern the </a:t>
            </a:r>
            <a:r>
              <a:rPr lang="en-US" err="1"/>
              <a:t>engament</a:t>
            </a:r>
            <a:r>
              <a:rPr lang="en-US"/>
              <a:t> with the community, in terms of reaching the community at large, include new comers in the consortium, engage with industry and the opportunities offered by h2iosc are very important here with the extended </a:t>
            </a:r>
            <a:r>
              <a:rPr lang="en-US" err="1"/>
              <a:t>parternership</a:t>
            </a:r>
            <a:r>
              <a:rPr lang="en-US"/>
              <a:t> and the possibility to increase synergies, and last but not least increase the opportunity of fund raising. Funds people and instruments offered by h2iosc will be beneficial to develop new technology and attractive services and to help to align offer and demand in terms of data and tools.</a:t>
            </a:r>
          </a:p>
        </p:txBody>
      </p:sp>
      <p:sp>
        <p:nvSpPr>
          <p:cNvPr id="4" name="Segnaposto numero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44557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The centers all over the federation have same shared protocols, procedures and metadata. These harmonized protocols allow non only to deposit, preserve and access data, but also to combine them with tools and procedures and obtain workflows and "new services", irrespectively where the data is stored and tools exposed.</a:t>
            </a:r>
            <a:endParaRPr lang="it-IT"/>
          </a:p>
        </p:txBody>
      </p:sp>
      <p:sp>
        <p:nvSpPr>
          <p:cNvPr id="4" name="Segnaposto numero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6524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xmlns="" id="{D25A9078-F4AD-A88D-592F-7E6D9AB65759}"/>
            </a:ext>
          </a:extLst>
        </p:cNvPr>
        <p:cNvGrpSpPr/>
        <p:nvPr/>
      </p:nvGrpSpPr>
      <p:grpSpPr>
        <a:xfrm>
          <a:off x="0" y="0"/>
          <a:ext cx="0" cy="0"/>
          <a:chOff x="0" y="0"/>
          <a:chExt cx="0" cy="0"/>
        </a:xfrm>
      </p:grpSpPr>
      <p:sp>
        <p:nvSpPr>
          <p:cNvPr id="122" name="Google Shape;122;g2a685082fb9_0_78:notes">
            <a:extLst>
              <a:ext uri="{FF2B5EF4-FFF2-40B4-BE49-F238E27FC236}">
                <a16:creationId xmlns:a16="http://schemas.microsoft.com/office/drawing/2014/main" xmlns="" id="{5B7CA551-1306-0228-94CC-62B632D9EF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a16="http://schemas.microsoft.com/office/drawing/2014/main" xmlns="" id="{6D12B68B-B86D-F1B8-9A6A-47D9CE5CC28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SzPts val="1100"/>
            </a:pPr>
            <a:r>
              <a:rPr lang="en"/>
              <a:t>CLARIN offers a set of services that are centrally developed and maintained (with the help of national consortia).  In particular, the depositing service, the meta-catalogue (virtual language observatory), the language resource switchboard...</a:t>
            </a:r>
          </a:p>
        </p:txBody>
      </p:sp>
    </p:spTree>
    <p:extLst>
      <p:ext uri="{BB962C8B-B14F-4D97-AF65-F5344CB8AC3E}">
        <p14:creationId xmlns:p14="http://schemas.microsoft.com/office/powerpoint/2010/main" val="856226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xmlns="" id="{6E82B02C-A59A-6F4C-3721-D0D029049A1D}"/>
            </a:ext>
          </a:extLst>
        </p:cNvPr>
        <p:cNvGrpSpPr/>
        <p:nvPr/>
      </p:nvGrpSpPr>
      <p:grpSpPr>
        <a:xfrm>
          <a:off x="0" y="0"/>
          <a:ext cx="0" cy="0"/>
          <a:chOff x="0" y="0"/>
          <a:chExt cx="0" cy="0"/>
        </a:xfrm>
      </p:grpSpPr>
      <p:sp>
        <p:nvSpPr>
          <p:cNvPr id="122" name="Google Shape;122;g2a685082fb9_0_78:notes">
            <a:extLst>
              <a:ext uri="{FF2B5EF4-FFF2-40B4-BE49-F238E27FC236}">
                <a16:creationId xmlns:a16="http://schemas.microsoft.com/office/drawing/2014/main" xmlns="" id="{FD84A95E-071B-9C13-314C-B5D511F927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a16="http://schemas.microsoft.com/office/drawing/2014/main" xmlns="" id="{3FC21697-643C-E359-DEDA-DAF9722E89B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SzPts val="1100"/>
            </a:pPr>
            <a:r>
              <a:rPr lang="en"/>
              <a:t>Just to show a more detailed picture of the process: the procedure of managing data in CLARIN  ensures adherence  to FAIR principles. Once deposited in a </a:t>
            </a:r>
            <a:r>
              <a:rPr lang="en" err="1"/>
              <a:t>centre</a:t>
            </a:r>
            <a:r>
              <a:rPr lang="en"/>
              <a:t> the metadata are harvested and indexed in the VLO and from the VLO data is combined with the tools thanks to another service the LRS</a:t>
            </a:r>
          </a:p>
        </p:txBody>
      </p:sp>
    </p:spTree>
    <p:extLst>
      <p:ext uri="{BB962C8B-B14F-4D97-AF65-F5344CB8AC3E}">
        <p14:creationId xmlns:p14="http://schemas.microsoft.com/office/powerpoint/2010/main" val="4139253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xmlns="" id="{C28284B6-ADD7-DD18-7485-1D91B53998A9}"/>
            </a:ext>
          </a:extLst>
        </p:cNvPr>
        <p:cNvGrpSpPr/>
        <p:nvPr/>
      </p:nvGrpSpPr>
      <p:grpSpPr>
        <a:xfrm>
          <a:off x="0" y="0"/>
          <a:ext cx="0" cy="0"/>
          <a:chOff x="0" y="0"/>
          <a:chExt cx="0" cy="0"/>
        </a:xfrm>
      </p:grpSpPr>
      <p:sp>
        <p:nvSpPr>
          <p:cNvPr id="122" name="Google Shape;122;g2a685082fb9_0_78:notes">
            <a:extLst>
              <a:ext uri="{FF2B5EF4-FFF2-40B4-BE49-F238E27FC236}">
                <a16:creationId xmlns:a16="http://schemas.microsoft.com/office/drawing/2014/main" xmlns="" id="{BB45B7DA-A83A-FAA4-5FFA-6E540AFD48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a685082fb9_0_78:notes">
            <a:extLst>
              <a:ext uri="{FF2B5EF4-FFF2-40B4-BE49-F238E27FC236}">
                <a16:creationId xmlns:a16="http://schemas.microsoft.com/office/drawing/2014/main" xmlns="" id="{A3E8CD1D-998C-2FB2-CB0F-4BF78533FB5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r>
              <a:rPr lang="en"/>
              <a:t>But CLARIN is also a Knowledge infrastructure, which offers a set of instruments on how to best carry out your research using its services and resources. </a:t>
            </a:r>
            <a:endParaRPr lang="it-IT"/>
          </a:p>
        </p:txBody>
      </p:sp>
    </p:spTree>
    <p:extLst>
      <p:ext uri="{BB962C8B-B14F-4D97-AF65-F5344CB8AC3E}">
        <p14:creationId xmlns:p14="http://schemas.microsoft.com/office/powerpoint/2010/main" val="3274050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CLARIN has also strong interest in training and has developed a set of instruments … a platform of training materials on how to use CLARIN data and tools in daily research practice and how to integrate the infrastructure in classrooms. CLARIN has also organized a platform of special events devoted to hot topics in research. These events are part of the training infrastructure. And … a course registry (together with DARIAH).</a:t>
            </a:r>
          </a:p>
        </p:txBody>
      </p:sp>
      <p:sp>
        <p:nvSpPr>
          <p:cNvPr id="4" name="Segnaposto numero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3051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ext Box">
  <p:cSld name="Text Box">
    <p:spTree>
      <p:nvGrpSpPr>
        <p:cNvPr id="1" name="Shape 26"/>
        <p:cNvGrpSpPr/>
        <p:nvPr/>
      </p:nvGrpSpPr>
      <p:grpSpPr>
        <a:xfrm>
          <a:off x="0" y="0"/>
          <a:ext cx="0" cy="0"/>
          <a:chOff x="0" y="0"/>
          <a:chExt cx="0" cy="0"/>
        </a:xfrm>
      </p:grpSpPr>
      <p:sp>
        <p:nvSpPr>
          <p:cNvPr id="27" name="Google Shape;27;p19"/>
          <p:cNvSpPr txBox="1">
            <a:spLocks noGrp="1"/>
          </p:cNvSpPr>
          <p:nvPr>
            <p:ph type="body" idx="1"/>
          </p:nvPr>
        </p:nvSpPr>
        <p:spPr>
          <a:xfrm>
            <a:off x="628651" y="273843"/>
            <a:ext cx="7886700" cy="459581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50"/>
              </a:spcBef>
              <a:spcAft>
                <a:spcPts val="0"/>
              </a:spcAft>
              <a:buSzPts val="1800"/>
              <a:buFont typeface="Source Sans Pro"/>
              <a:buNone/>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 name="Google Shape;28;p19"/>
          <p:cNvSpPr txBox="1">
            <a:spLocks noGrp="1"/>
          </p:cNvSpPr>
          <p:nvPr>
            <p:ph type="ftr" idx="11"/>
          </p:nvPr>
        </p:nvSpPr>
        <p:spPr>
          <a:xfrm>
            <a:off x="628650" y="4929891"/>
            <a:ext cx="5486400" cy="202367"/>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9"/>
          <p:cNvSpPr txBox="1">
            <a:spLocks noGrp="1"/>
          </p:cNvSpPr>
          <p:nvPr>
            <p:ph type="sldNum" idx="12"/>
          </p:nvPr>
        </p:nvSpPr>
        <p:spPr>
          <a:xfrm>
            <a:off x="6457950" y="4929891"/>
            <a:ext cx="2057400" cy="20236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portait">
  <p:cSld name="Picture portait">
    <p:spTree>
      <p:nvGrpSpPr>
        <p:cNvPr id="1" name="Shape 30"/>
        <p:cNvGrpSpPr/>
        <p:nvPr/>
      </p:nvGrpSpPr>
      <p:grpSpPr>
        <a:xfrm>
          <a:off x="0" y="0"/>
          <a:ext cx="0" cy="0"/>
          <a:chOff x="0" y="0"/>
          <a:chExt cx="0" cy="0"/>
        </a:xfrm>
      </p:grpSpPr>
      <p:sp>
        <p:nvSpPr>
          <p:cNvPr id="31" name="Google Shape;31;p20"/>
          <p:cNvSpPr txBox="1">
            <a:spLocks noGrp="1"/>
          </p:cNvSpPr>
          <p:nvPr>
            <p:ph type="title"/>
          </p:nvPr>
        </p:nvSpPr>
        <p:spPr>
          <a:xfrm>
            <a:off x="628650" y="273845"/>
            <a:ext cx="7886700" cy="810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20"/>
          <p:cNvSpPr txBox="1">
            <a:spLocks noGrp="1"/>
          </p:cNvSpPr>
          <p:nvPr>
            <p:ph type="body" idx="1"/>
          </p:nvPr>
        </p:nvSpPr>
        <p:spPr>
          <a:xfrm>
            <a:off x="4627350" y="1106999"/>
            <a:ext cx="3888000" cy="3645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3" name="Google Shape;33;p20"/>
          <p:cNvSpPr txBox="1">
            <a:spLocks noGrp="1"/>
          </p:cNvSpPr>
          <p:nvPr>
            <p:ph type="ftr" idx="11"/>
          </p:nvPr>
        </p:nvSpPr>
        <p:spPr>
          <a:xfrm>
            <a:off x="628650" y="4929891"/>
            <a:ext cx="5486400" cy="202367"/>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0"/>
          <p:cNvSpPr txBox="1">
            <a:spLocks noGrp="1"/>
          </p:cNvSpPr>
          <p:nvPr>
            <p:ph type="sldNum" idx="12"/>
          </p:nvPr>
        </p:nvSpPr>
        <p:spPr>
          <a:xfrm>
            <a:off x="6457950" y="4929891"/>
            <a:ext cx="2057400" cy="20236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
        <p:nvSpPr>
          <p:cNvPr id="35" name="Google Shape;35;p20"/>
          <p:cNvSpPr>
            <a:spLocks noGrp="1"/>
          </p:cNvSpPr>
          <p:nvPr>
            <p:ph type="pic" idx="2"/>
          </p:nvPr>
        </p:nvSpPr>
        <p:spPr>
          <a:xfrm>
            <a:off x="628650" y="1106999"/>
            <a:ext cx="3888000" cy="3645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750"/>
              </a:spcBef>
              <a:spcAft>
                <a:spcPts val="0"/>
              </a:spcAft>
              <a:buClr>
                <a:schemeClr val="lt2"/>
              </a:buClr>
              <a:buSzPts val="1800"/>
              <a:buFont typeface="Arial"/>
              <a:buChar char="•"/>
              <a:defRPr sz="18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375"/>
              </a:spcBef>
              <a:spcAft>
                <a:spcPts val="0"/>
              </a:spcAft>
              <a:buClr>
                <a:schemeClr val="lt2"/>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Source Sans Pro"/>
                <a:ea typeface="Source Sans Pro"/>
                <a:cs typeface="Source Sans Pro"/>
                <a:sym typeface="Source Sans Pro"/>
              </a:defRPr>
            </a:lvl3pPr>
            <a:lvl4pPr marR="0" lvl="3" algn="l" rtl="0">
              <a:lnSpc>
                <a:spcPct val="90000"/>
              </a:lnSpc>
              <a:spcBef>
                <a:spcPts val="375"/>
              </a:spcBef>
              <a:spcAft>
                <a:spcPts val="0"/>
              </a:spcAft>
              <a:buClr>
                <a:schemeClr val="dk1"/>
              </a:buClr>
              <a:buSzPts val="1200"/>
              <a:buFont typeface="Arial"/>
              <a:buChar char="•"/>
              <a:defRPr sz="1200" b="0" i="0" u="none" strike="noStrike" cap="none">
                <a:solidFill>
                  <a:schemeClr val="dk1"/>
                </a:solidFill>
                <a:latin typeface="Source Sans Pro"/>
                <a:ea typeface="Source Sans Pro"/>
                <a:cs typeface="Source Sans Pro"/>
                <a:sym typeface="Source Sans Pro"/>
              </a:defRPr>
            </a:lvl4pPr>
            <a:lvl5pPr marR="0" lvl="4" algn="l" rtl="0">
              <a:lnSpc>
                <a:spcPct val="90000"/>
              </a:lnSpc>
              <a:spcBef>
                <a:spcPts val="375"/>
              </a:spcBef>
              <a:spcAft>
                <a:spcPts val="0"/>
              </a:spcAft>
              <a:buClr>
                <a:schemeClr val="dk1"/>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5"/>
        <p:cNvGrpSpPr/>
        <p:nvPr/>
      </p:nvGrpSpPr>
      <p:grpSpPr>
        <a:xfrm>
          <a:off x="0" y="0"/>
          <a:ext cx="0" cy="0"/>
          <a:chOff x="0" y="0"/>
          <a:chExt cx="0" cy="0"/>
        </a:xfrm>
      </p:grpSpPr>
      <p:sp>
        <p:nvSpPr>
          <p:cNvPr id="46" name="Google Shape;46;gdc2272696c_2_216"/>
          <p:cNvSpPr txBox="1">
            <a:spLocks noGrp="1"/>
          </p:cNvSpPr>
          <p:nvPr>
            <p:ph type="title"/>
          </p:nvPr>
        </p:nvSpPr>
        <p:spPr>
          <a:xfrm>
            <a:off x="311700" y="445025"/>
            <a:ext cx="8520600" cy="572700"/>
          </a:xfrm>
          <a:prstGeom prst="rect">
            <a:avLst/>
          </a:prstGeom>
        </p:spPr>
        <p:txBody>
          <a:bodyPr spcFirstLastPara="1" wrap="square" lIns="91425" tIns="45700" rIns="91425" bIns="45700" anchor="t" anchorCtr="0">
            <a:normAutofit/>
          </a:bodyPr>
          <a:lstStyle>
            <a:lvl1pPr lvl="0" rtl="0">
              <a:spcBef>
                <a:spcPts val="0"/>
              </a:spcBef>
              <a:spcAft>
                <a:spcPts val="0"/>
              </a:spcAft>
              <a:buSzPts val="2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 name="Google Shape;47;gdc2272696c_2_216"/>
          <p:cNvSpPr txBox="1">
            <a:spLocks noGrp="1"/>
          </p:cNvSpPr>
          <p:nvPr>
            <p:ph type="body" idx="1"/>
          </p:nvPr>
        </p:nvSpPr>
        <p:spPr>
          <a:xfrm>
            <a:off x="311700" y="1152475"/>
            <a:ext cx="8520600" cy="3416400"/>
          </a:xfrm>
          <a:prstGeom prst="rect">
            <a:avLst/>
          </a:prstGeom>
        </p:spPr>
        <p:txBody>
          <a:bodyPr spcFirstLastPara="1" wrap="square" lIns="91425" tIns="45700" rIns="91425" bIns="45700" anchor="t" anchorCtr="0">
            <a:normAutofit/>
          </a:bodyPr>
          <a:lstStyle>
            <a:lvl1pPr marL="457200" lvl="0" indent="-342900" rtl="0">
              <a:spcBef>
                <a:spcPts val="750"/>
              </a:spcBef>
              <a:spcAft>
                <a:spcPts val="0"/>
              </a:spcAft>
              <a:buSzPts val="1800"/>
              <a:buChar char="•"/>
              <a:defRPr/>
            </a:lvl1pPr>
            <a:lvl2pPr marL="914400" lvl="1" indent="-323850" rtl="0">
              <a:spcBef>
                <a:spcPts val="375"/>
              </a:spcBef>
              <a:spcAft>
                <a:spcPts val="0"/>
              </a:spcAft>
              <a:buSzPts val="1500"/>
              <a:buChar char="-"/>
              <a:defRPr/>
            </a:lvl2pPr>
            <a:lvl3pPr marL="1371600" lvl="2" indent="-314325" rtl="0">
              <a:spcBef>
                <a:spcPts val="375"/>
              </a:spcBef>
              <a:spcAft>
                <a:spcPts val="0"/>
              </a:spcAft>
              <a:buSzPts val="1350"/>
              <a:buChar char="•"/>
              <a:defRPr/>
            </a:lvl3pPr>
            <a:lvl4pPr marL="1828800" lvl="3" indent="-304800" rtl="0">
              <a:spcBef>
                <a:spcPts val="375"/>
              </a:spcBef>
              <a:spcAft>
                <a:spcPts val="0"/>
              </a:spcAft>
              <a:buSzPts val="1200"/>
              <a:buChar char="•"/>
              <a:defRPr/>
            </a:lvl4pPr>
            <a:lvl5pPr marL="2286000" lvl="4" indent="-304800" rtl="0">
              <a:spcBef>
                <a:spcPts val="375"/>
              </a:spcBef>
              <a:spcAft>
                <a:spcPts val="0"/>
              </a:spcAft>
              <a:buSzPts val="1200"/>
              <a:buChar char="•"/>
              <a:defRPr/>
            </a:lvl5pPr>
            <a:lvl6pPr marL="2743200" lvl="5" indent="-314325" rtl="0">
              <a:spcBef>
                <a:spcPts val="375"/>
              </a:spcBef>
              <a:spcAft>
                <a:spcPts val="0"/>
              </a:spcAft>
              <a:buSzPts val="1350"/>
              <a:buChar char="•"/>
              <a:defRPr/>
            </a:lvl6pPr>
            <a:lvl7pPr marL="3200400" lvl="6" indent="-314325" rtl="0">
              <a:spcBef>
                <a:spcPts val="375"/>
              </a:spcBef>
              <a:spcAft>
                <a:spcPts val="0"/>
              </a:spcAft>
              <a:buSzPts val="1350"/>
              <a:buChar char="•"/>
              <a:defRPr/>
            </a:lvl7pPr>
            <a:lvl8pPr marL="3657600" lvl="7" indent="-314325" rtl="0">
              <a:spcBef>
                <a:spcPts val="375"/>
              </a:spcBef>
              <a:spcAft>
                <a:spcPts val="0"/>
              </a:spcAft>
              <a:buSzPts val="1350"/>
              <a:buChar char="•"/>
              <a:defRPr/>
            </a:lvl8pPr>
            <a:lvl9pPr marL="4114800" lvl="8" indent="-314325" rtl="0">
              <a:spcBef>
                <a:spcPts val="375"/>
              </a:spcBef>
              <a:spcAft>
                <a:spcPts val="0"/>
              </a:spcAft>
              <a:buSzPts val="1350"/>
              <a:buChar char="•"/>
              <a:defRPr/>
            </a:lvl9pPr>
          </a:lstStyle>
          <a:p>
            <a:endParaRPr/>
          </a:p>
        </p:txBody>
      </p:sp>
      <p:sp>
        <p:nvSpPr>
          <p:cNvPr id="48" name="Google Shape;48;gdc2272696c_2_216"/>
          <p:cNvSpPr txBox="1">
            <a:spLocks noGrp="1"/>
          </p:cNvSpPr>
          <p:nvPr>
            <p:ph type="sldNum" idx="12"/>
          </p:nvPr>
        </p:nvSpPr>
        <p:spPr>
          <a:xfrm>
            <a:off x="8472458" y="4663217"/>
            <a:ext cx="548700" cy="393600"/>
          </a:xfrm>
          <a:prstGeom prst="rect">
            <a:avLst/>
          </a:prstGeom>
        </p:spPr>
        <p:txBody>
          <a:bodyPr spcFirstLastPara="1" wrap="square" lIns="91425" tIns="45700" rIns="0"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olo e contenuto" type="obj">
  <p:cSld name="Titolo e contenuto">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l="5685" r="3636"/>
          <a:stretch/>
        </p:blipFill>
        <p:spPr>
          <a:xfrm>
            <a:off x="-1800" y="0"/>
            <a:ext cx="9147600" cy="700525"/>
          </a:xfrm>
          <a:prstGeom prst="rect">
            <a:avLst/>
          </a:prstGeom>
          <a:noFill/>
          <a:ln>
            <a:noFill/>
          </a:ln>
        </p:spPr>
      </p:pic>
      <p:sp>
        <p:nvSpPr>
          <p:cNvPr id="52" name="Google Shape;52;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88888"/>
              </a:buClr>
              <a:buSzPts val="2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2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2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2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2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2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2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2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2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‹n.›</a:t>
            </a:fld>
            <a:endParaRPr/>
          </a:p>
        </p:txBody>
      </p:sp>
      <p:sp>
        <p:nvSpPr>
          <p:cNvPr id="53" name="Google Shape;53;p13"/>
          <p:cNvSpPr/>
          <p:nvPr/>
        </p:nvSpPr>
        <p:spPr>
          <a:xfrm>
            <a:off x="0" y="700527"/>
            <a:ext cx="9144000" cy="34200"/>
          </a:xfrm>
          <a:prstGeom prst="rect">
            <a:avLst/>
          </a:prstGeom>
          <a:solidFill>
            <a:srgbClr val="022048"/>
          </a:solidFill>
          <a:ln w="12700" cap="flat" cmpd="sng">
            <a:solidFill>
              <a:srgbClr val="02204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4" name="Google Shape;54;p13"/>
          <p:cNvSpPr/>
          <p:nvPr/>
        </p:nvSpPr>
        <p:spPr>
          <a:xfrm>
            <a:off x="5441" y="4797702"/>
            <a:ext cx="9147600" cy="345900"/>
          </a:xfrm>
          <a:prstGeom prst="rect">
            <a:avLst/>
          </a:prstGeom>
          <a:solidFill>
            <a:srgbClr val="022048"/>
          </a:solidFill>
          <a:ln w="12700" cap="flat" cmpd="sng">
            <a:solidFill>
              <a:srgbClr val="02204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800"/>
              <a:buFont typeface="Arial"/>
              <a:buNone/>
            </a:pPr>
            <a:r>
              <a:rPr lang="en" sz="1400" b="0" i="0" u="none" strike="noStrike" cap="none">
                <a:solidFill>
                  <a:schemeClr val="lt1"/>
                </a:solidFill>
                <a:latin typeface="Calibri"/>
                <a:ea typeface="Calibri"/>
                <a:cs typeface="Calibri"/>
                <a:sym typeface="Calibri"/>
              </a:rPr>
              <a:t>TESTO TESTO</a:t>
            </a:r>
            <a:endParaRPr sz="1400" b="0" i="0" u="none" strike="noStrike" cap="none">
              <a:solidFill>
                <a:schemeClr val="lt1"/>
              </a:solidFill>
              <a:latin typeface="Calibri"/>
              <a:ea typeface="Calibri"/>
              <a:cs typeface="Calibri"/>
              <a:sym typeface="Calibri"/>
            </a:endParaRPr>
          </a:p>
        </p:txBody>
      </p:sp>
      <p:pic>
        <p:nvPicPr>
          <p:cNvPr id="55" name="Google Shape;55;p13"/>
          <p:cNvPicPr preferRelativeResize="0"/>
          <p:nvPr/>
        </p:nvPicPr>
        <p:blipFill rotWithShape="1">
          <a:blip r:embed="rId3">
            <a:alphaModFix/>
          </a:blip>
          <a:srcRect/>
          <a:stretch/>
        </p:blipFill>
        <p:spPr>
          <a:xfrm>
            <a:off x="7486825" y="4813238"/>
            <a:ext cx="1293101" cy="314825"/>
          </a:xfrm>
          <a:prstGeom prst="rect">
            <a:avLst/>
          </a:prstGeom>
          <a:noFill/>
          <a:ln>
            <a:noFill/>
          </a:ln>
        </p:spPr>
      </p:pic>
    </p:spTree>
    <p:extLst>
      <p:ext uri="{BB962C8B-B14F-4D97-AF65-F5344CB8AC3E}">
        <p14:creationId xmlns:p14="http://schemas.microsoft.com/office/powerpoint/2010/main" val="27271143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6">
            <a:alphaModFix/>
          </a:blip>
          <a:stretch>
            <a:fillRect/>
          </a:stretch>
        </a:blipFill>
        <a:effectLst/>
      </p:bgPr>
    </p:bg>
    <p:spTree>
      <p:nvGrpSpPr>
        <p:cNvPr id="1" name="Shape 9"/>
        <p:cNvGrpSpPr/>
        <p:nvPr/>
      </p:nvGrpSpPr>
      <p:grpSpPr>
        <a:xfrm>
          <a:off x="0" y="0"/>
          <a:ext cx="0" cy="0"/>
          <a:chOff x="0" y="0"/>
          <a:chExt cx="0" cy="0"/>
        </a:xfrm>
      </p:grpSpPr>
      <p:sp>
        <p:nvSpPr>
          <p:cNvPr id="10" name="Google Shape;10;p16"/>
          <p:cNvSpPr/>
          <p:nvPr/>
        </p:nvSpPr>
        <p:spPr>
          <a:xfrm>
            <a:off x="0" y="4914000"/>
            <a:ext cx="9144000" cy="229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11" name="Google Shape;11;p16"/>
          <p:cNvSpPr txBox="1">
            <a:spLocks noGrp="1"/>
          </p:cNvSpPr>
          <p:nvPr>
            <p:ph type="title"/>
          </p:nvPr>
        </p:nvSpPr>
        <p:spPr>
          <a:xfrm>
            <a:off x="628650" y="273844"/>
            <a:ext cx="7886700" cy="8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2400"/>
              <a:buFont typeface="Source Sans Pro"/>
              <a:buNone/>
              <a:defRPr sz="2400" b="1"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6"/>
          <p:cNvSpPr txBox="1">
            <a:spLocks noGrp="1"/>
          </p:cNvSpPr>
          <p:nvPr>
            <p:ph type="sldNum" idx="12"/>
          </p:nvPr>
        </p:nvSpPr>
        <p:spPr>
          <a:xfrm>
            <a:off x="6457950" y="4929891"/>
            <a:ext cx="2057400" cy="20236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1050" b="0" i="0" u="none" strike="noStrike" cap="none">
                <a:solidFill>
                  <a:schemeClr val="dk1"/>
                </a:solidFill>
                <a:latin typeface="Source Sans Pro"/>
                <a:ea typeface="Source Sans Pro"/>
                <a:cs typeface="Source Sans Pro"/>
                <a:sym typeface="Source Sans Pro"/>
              </a:defRPr>
            </a:lvl1pPr>
            <a:lvl2pPr marL="0" marR="0" lvl="1" indent="0" algn="r" rtl="0">
              <a:spcBef>
                <a:spcPts val="0"/>
              </a:spcBef>
              <a:buNone/>
              <a:defRPr sz="1050" b="0" i="0" u="none" strike="noStrike" cap="none">
                <a:solidFill>
                  <a:schemeClr val="dk1"/>
                </a:solidFill>
                <a:latin typeface="Source Sans Pro"/>
                <a:ea typeface="Source Sans Pro"/>
                <a:cs typeface="Source Sans Pro"/>
                <a:sym typeface="Source Sans Pro"/>
              </a:defRPr>
            </a:lvl2pPr>
            <a:lvl3pPr marL="0" marR="0" lvl="2" indent="0" algn="r" rtl="0">
              <a:spcBef>
                <a:spcPts val="0"/>
              </a:spcBef>
              <a:buNone/>
              <a:defRPr sz="1050" b="0" i="0" u="none" strike="noStrike" cap="none">
                <a:solidFill>
                  <a:schemeClr val="dk1"/>
                </a:solidFill>
                <a:latin typeface="Source Sans Pro"/>
                <a:ea typeface="Source Sans Pro"/>
                <a:cs typeface="Source Sans Pro"/>
                <a:sym typeface="Source Sans Pro"/>
              </a:defRPr>
            </a:lvl3pPr>
            <a:lvl4pPr marL="0" marR="0" lvl="3" indent="0" algn="r" rtl="0">
              <a:spcBef>
                <a:spcPts val="0"/>
              </a:spcBef>
              <a:buNone/>
              <a:defRPr sz="1050" b="0" i="0" u="none" strike="noStrike" cap="none">
                <a:solidFill>
                  <a:schemeClr val="dk1"/>
                </a:solidFill>
                <a:latin typeface="Source Sans Pro"/>
                <a:ea typeface="Source Sans Pro"/>
                <a:cs typeface="Source Sans Pro"/>
                <a:sym typeface="Source Sans Pro"/>
              </a:defRPr>
            </a:lvl4pPr>
            <a:lvl5pPr marL="0" marR="0" lvl="4" indent="0" algn="r" rtl="0">
              <a:spcBef>
                <a:spcPts val="0"/>
              </a:spcBef>
              <a:buNone/>
              <a:defRPr sz="1050" b="0" i="0" u="none" strike="noStrike" cap="none">
                <a:solidFill>
                  <a:schemeClr val="dk1"/>
                </a:solidFill>
                <a:latin typeface="Source Sans Pro"/>
                <a:ea typeface="Source Sans Pro"/>
                <a:cs typeface="Source Sans Pro"/>
                <a:sym typeface="Source Sans Pro"/>
              </a:defRPr>
            </a:lvl5pPr>
            <a:lvl6pPr marL="0" marR="0" lvl="5" indent="0" algn="r" rtl="0">
              <a:spcBef>
                <a:spcPts val="0"/>
              </a:spcBef>
              <a:buNone/>
              <a:defRPr sz="1050" b="0" i="0" u="none" strike="noStrike" cap="none">
                <a:solidFill>
                  <a:schemeClr val="dk1"/>
                </a:solidFill>
                <a:latin typeface="Source Sans Pro"/>
                <a:ea typeface="Source Sans Pro"/>
                <a:cs typeface="Source Sans Pro"/>
                <a:sym typeface="Source Sans Pro"/>
              </a:defRPr>
            </a:lvl6pPr>
            <a:lvl7pPr marL="0" marR="0" lvl="6" indent="0" algn="r" rtl="0">
              <a:spcBef>
                <a:spcPts val="0"/>
              </a:spcBef>
              <a:buNone/>
              <a:defRPr sz="1050" b="0" i="0" u="none" strike="noStrike" cap="none">
                <a:solidFill>
                  <a:schemeClr val="dk1"/>
                </a:solidFill>
                <a:latin typeface="Source Sans Pro"/>
                <a:ea typeface="Source Sans Pro"/>
                <a:cs typeface="Source Sans Pro"/>
                <a:sym typeface="Source Sans Pro"/>
              </a:defRPr>
            </a:lvl7pPr>
            <a:lvl8pPr marL="0" marR="0" lvl="7" indent="0" algn="r" rtl="0">
              <a:spcBef>
                <a:spcPts val="0"/>
              </a:spcBef>
              <a:buNone/>
              <a:defRPr sz="1050" b="0" i="0" u="none" strike="noStrike" cap="none">
                <a:solidFill>
                  <a:schemeClr val="dk1"/>
                </a:solidFill>
                <a:latin typeface="Source Sans Pro"/>
                <a:ea typeface="Source Sans Pro"/>
                <a:cs typeface="Source Sans Pro"/>
                <a:sym typeface="Source Sans Pro"/>
              </a:defRPr>
            </a:lvl8pPr>
            <a:lvl9pPr marL="0" marR="0" lvl="8" indent="0" algn="r" rtl="0">
              <a:spcBef>
                <a:spcPts val="0"/>
              </a:spcBef>
              <a:buNone/>
              <a:defRPr sz="1050" b="0" i="0" u="none" strike="noStrike" cap="none">
                <a:solidFill>
                  <a:schemeClr val="dk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‹n.›</a:t>
            </a:fld>
            <a:endParaRPr/>
          </a:p>
        </p:txBody>
      </p:sp>
      <p:sp>
        <p:nvSpPr>
          <p:cNvPr id="13" name="Google Shape;13;p16"/>
          <p:cNvSpPr txBox="1">
            <a:spLocks noGrp="1"/>
          </p:cNvSpPr>
          <p:nvPr>
            <p:ph type="ftr" idx="11"/>
          </p:nvPr>
        </p:nvSpPr>
        <p:spPr>
          <a:xfrm>
            <a:off x="628650" y="4929891"/>
            <a:ext cx="5486400" cy="202367"/>
          </a:xfrm>
          <a:prstGeom prst="rect">
            <a:avLst/>
          </a:prstGeom>
          <a:noFill/>
          <a:ln>
            <a:noFill/>
          </a:ln>
        </p:spPr>
        <p:txBody>
          <a:bodyPr spcFirstLastPara="1" wrap="square" lIns="0"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p:nvPr/>
        </p:nvSpPr>
        <p:spPr>
          <a:xfrm>
            <a:off x="0" y="0"/>
            <a:ext cx="9144000" cy="135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15" name="Google Shape;15;p16"/>
          <p:cNvSpPr txBox="1">
            <a:spLocks noGrp="1"/>
          </p:cNvSpPr>
          <p:nvPr>
            <p:ph type="body" idx="1"/>
          </p:nvPr>
        </p:nvSpPr>
        <p:spPr>
          <a:xfrm>
            <a:off x="628650" y="1222687"/>
            <a:ext cx="7886700" cy="365099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90000"/>
              </a:lnSpc>
              <a:spcBef>
                <a:spcPts val="750"/>
              </a:spcBef>
              <a:spcAft>
                <a:spcPts val="0"/>
              </a:spcAft>
              <a:buClr>
                <a:schemeClr val="lt2"/>
              </a:buClr>
              <a:buSzPts val="1800"/>
              <a:buFont typeface="Arial"/>
              <a:buChar char="•"/>
              <a:defRPr sz="1800" b="0" i="0" u="none" strike="noStrike" cap="none">
                <a:solidFill>
                  <a:schemeClr val="dk1"/>
                </a:solidFill>
                <a:latin typeface="Source Sans Pro"/>
                <a:ea typeface="Source Sans Pro"/>
                <a:cs typeface="Source Sans Pro"/>
                <a:sym typeface="Source Sans Pro"/>
              </a:defRPr>
            </a:lvl1pPr>
            <a:lvl2pPr marL="914400" marR="0" lvl="1" indent="-323850" algn="l" rtl="0">
              <a:lnSpc>
                <a:spcPct val="90000"/>
              </a:lnSpc>
              <a:spcBef>
                <a:spcPts val="375"/>
              </a:spcBef>
              <a:spcAft>
                <a:spcPts val="0"/>
              </a:spcAft>
              <a:buClr>
                <a:schemeClr val="lt2"/>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1371600" marR="0" lvl="2"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Source Sans Pro"/>
                <a:ea typeface="Source Sans Pro"/>
                <a:cs typeface="Source Sans Pro"/>
                <a:sym typeface="Source Sans Pro"/>
              </a:defRPr>
            </a:lvl3pPr>
            <a:lvl4pPr marL="1828800" marR="0" lvl="3" indent="-304800" algn="l" rtl="0">
              <a:lnSpc>
                <a:spcPct val="90000"/>
              </a:lnSpc>
              <a:spcBef>
                <a:spcPts val="375"/>
              </a:spcBef>
              <a:spcAft>
                <a:spcPts val="0"/>
              </a:spcAft>
              <a:buClr>
                <a:schemeClr val="dk1"/>
              </a:buClr>
              <a:buSzPts val="1200"/>
              <a:buFont typeface="Arial"/>
              <a:buChar char="•"/>
              <a:defRPr sz="1200" b="0" i="0" u="none" strike="noStrike" cap="none">
                <a:solidFill>
                  <a:schemeClr val="dk1"/>
                </a:solidFill>
                <a:latin typeface="Source Sans Pro"/>
                <a:ea typeface="Source Sans Pro"/>
                <a:cs typeface="Source Sans Pro"/>
                <a:sym typeface="Source Sans Pro"/>
              </a:defRPr>
            </a:lvl4pPr>
            <a:lvl5pPr marL="2286000" marR="0" lvl="4" indent="-304800" algn="l" rtl="0">
              <a:lnSpc>
                <a:spcPct val="90000"/>
              </a:lnSpc>
              <a:spcBef>
                <a:spcPts val="375"/>
              </a:spcBef>
              <a:spcAft>
                <a:spcPts val="0"/>
              </a:spcAft>
              <a:buClr>
                <a:schemeClr val="dk1"/>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5" r:id="rId3"/>
    <p:sldLayoutId id="2147483656"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dspace.library.uu.nl/handle/1874/364776"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16.png"/><Relationship Id="rId1" Type="http://schemas.microsoft.com/office/2007/relationships/media" Target="../media/media1.mp4"/><Relationship Id="rId2" Type="http://schemas.openxmlformats.org/officeDocument/2006/relationships/video" Target="../media/media1.mp4"/></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jpe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5" Type="http://schemas.openxmlformats.org/officeDocument/2006/relationships/image" Target="../media/image4.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4.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5.png"/><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45.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45.png"/><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45.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5.pn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59.png"/><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59.png"/><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1" Type="http://schemas.openxmlformats.org/officeDocument/2006/relationships/image" Target="../media/image74.png"/><Relationship Id="rId12" Type="http://schemas.openxmlformats.org/officeDocument/2006/relationships/image" Target="../media/image75.png"/><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www.eosc-hub.eu/" TargetMode="External"/><Relationship Id="rId4" Type="http://schemas.openxmlformats.org/officeDocument/2006/relationships/image" Target="../media/image70.png"/><Relationship Id="rId5" Type="http://schemas.openxmlformats.org/officeDocument/2006/relationships/hyperlink" Target="https://sshopencloud.eu/" TargetMode="External"/><Relationship Id="rId6" Type="http://schemas.openxmlformats.org/officeDocument/2006/relationships/image" Target="../media/image71.png"/><Relationship Id="rId7" Type="http://schemas.openxmlformats.org/officeDocument/2006/relationships/hyperlink" Target="http://www.gotriple.eu/" TargetMode="External"/><Relationship Id="rId8" Type="http://schemas.openxmlformats.org/officeDocument/2006/relationships/image" Target="../media/image72.png"/><Relationship Id="rId9" Type="http://schemas.openxmlformats.org/officeDocument/2006/relationships/hyperlink" Target="http://www.parthenos-project.eu/" TargetMode="External"/><Relationship Id="rId10"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7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4"/>
        <p:cNvGrpSpPr/>
        <p:nvPr/>
      </p:nvGrpSpPr>
      <p:grpSpPr>
        <a:xfrm>
          <a:off x="0" y="0"/>
          <a:ext cx="0" cy="0"/>
          <a:chOff x="0" y="0"/>
          <a:chExt cx="0" cy="0"/>
        </a:xfrm>
      </p:grpSpPr>
      <p:sp>
        <p:nvSpPr>
          <p:cNvPr id="115" name="Google Shape;115;p27"/>
          <p:cNvSpPr txBox="1"/>
          <p:nvPr/>
        </p:nvSpPr>
        <p:spPr>
          <a:xfrm>
            <a:off x="95813" y="4162069"/>
            <a:ext cx="3399600" cy="646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16" name="Google Shape;116;p27"/>
          <p:cNvSpPr txBox="1"/>
          <p:nvPr/>
        </p:nvSpPr>
        <p:spPr>
          <a:xfrm>
            <a:off x="0" y="812138"/>
            <a:ext cx="9112250" cy="846333"/>
          </a:xfrm>
          <a:prstGeom prst="rect">
            <a:avLst/>
          </a:prstGeom>
          <a:noFill/>
          <a:ln>
            <a:noFill/>
          </a:ln>
        </p:spPr>
        <p:txBody>
          <a:bodyPr spcFirstLastPara="1" wrap="square" lIns="68575" tIns="68575" rIns="68575" bIns="68575" anchor="t" anchorCtr="0">
            <a:noAutofit/>
          </a:bodyPr>
          <a:lstStyle/>
          <a:p>
            <a:pPr marL="0" marR="0" lvl="0" indent="0" algn="ctr" rtl="0">
              <a:lnSpc>
                <a:spcPct val="115000"/>
              </a:lnSpc>
              <a:spcBef>
                <a:spcPts val="0"/>
              </a:spcBef>
              <a:spcAft>
                <a:spcPts val="0"/>
              </a:spcAft>
              <a:buClr>
                <a:schemeClr val="dk1"/>
              </a:buClr>
              <a:buSzPts val="1400"/>
              <a:buFont typeface="Arial"/>
              <a:buNone/>
            </a:pPr>
            <a:r>
              <a:rPr lang="en" sz="2800" b="1" dirty="0">
                <a:solidFill>
                  <a:schemeClr val="dk1"/>
                </a:solidFill>
                <a:highlight>
                  <a:srgbClr val="FFFFFF"/>
                </a:highlight>
                <a:latin typeface="Lato"/>
                <a:ea typeface="Lato"/>
                <a:cs typeface="Lato"/>
                <a:sym typeface="Lato"/>
              </a:rPr>
              <a:t>CLARIN ERIC &amp; CLARIN-IT</a:t>
            </a:r>
            <a:endParaRPr lang="en" sz="2800" b="1" dirty="0">
              <a:solidFill>
                <a:schemeClr val="dk1"/>
              </a:solidFill>
              <a:highlight>
                <a:srgbClr val="FFFFFF"/>
              </a:highlight>
              <a:latin typeface="Lato"/>
              <a:ea typeface="Lato"/>
              <a:cs typeface="Lato"/>
            </a:endParaRPr>
          </a:p>
          <a:p>
            <a:pPr algn="ctr"/>
            <a:r>
              <a:rPr lang="en-US" sz="2800" dirty="0">
                <a:solidFill>
                  <a:schemeClr val="dk1"/>
                </a:solidFill>
                <a:highlight>
                  <a:srgbClr val="FFFFFF"/>
                </a:highlight>
                <a:ea typeface="Lato"/>
              </a:rPr>
              <a:t>            </a:t>
            </a:r>
            <a:r>
              <a:rPr lang="en-US" sz="2800" b="1" dirty="0">
                <a:solidFill>
                  <a:schemeClr val="dk1"/>
                </a:solidFill>
                <a:highlight>
                  <a:srgbClr val="FFFFFF"/>
                </a:highlight>
                <a:ea typeface="Lato"/>
              </a:rPr>
              <a:t>humanities and social sciences,</a:t>
            </a:r>
            <a:r>
              <a:rPr lang="en-US" sz="2800" dirty="0">
                <a:solidFill>
                  <a:schemeClr val="dk1"/>
                </a:solidFill>
                <a:highlight>
                  <a:srgbClr val="FFFFFF"/>
                </a:highlight>
                <a:ea typeface="Lato"/>
              </a:rPr>
              <a:t> and beyond</a:t>
            </a:r>
            <a:endParaRPr lang="en" sz="2800" dirty="0">
              <a:solidFill>
                <a:schemeClr val="dk1"/>
              </a:solidFill>
              <a:highlight>
                <a:srgbClr val="FFFFFF"/>
              </a:highlight>
              <a:ea typeface="Lato"/>
            </a:endParaRPr>
          </a:p>
          <a:p>
            <a:pPr algn="ctr">
              <a:lnSpc>
                <a:spcPct val="114999"/>
              </a:lnSpc>
              <a:buSzPts val="1400"/>
            </a:pPr>
            <a:endParaRPr lang="en" sz="3200" b="1" dirty="0">
              <a:solidFill>
                <a:schemeClr val="dk1"/>
              </a:solidFill>
              <a:highlight>
                <a:srgbClr val="FFFFFF"/>
              </a:highlight>
              <a:latin typeface="Lato"/>
              <a:ea typeface="Lato"/>
              <a:cs typeface="Lato"/>
            </a:endParaRPr>
          </a:p>
          <a:p>
            <a:pPr algn="ctr">
              <a:lnSpc>
                <a:spcPct val="114999"/>
              </a:lnSpc>
              <a:buSzPts val="1400"/>
            </a:pPr>
            <a:endParaRPr lang="en" sz="1600" b="1" dirty="0">
              <a:solidFill>
                <a:schemeClr val="dk1"/>
              </a:solidFill>
              <a:highlight>
                <a:srgbClr val="FFFFFF"/>
              </a:highlight>
              <a:latin typeface="Lato"/>
              <a:ea typeface="Lato"/>
              <a:cs typeface="Lato"/>
            </a:endParaRPr>
          </a:p>
        </p:txBody>
      </p:sp>
      <p:pic>
        <p:nvPicPr>
          <p:cNvPr id="117" name="Google Shape;117;p27"/>
          <p:cNvPicPr preferRelativeResize="0">
            <a:picLocks noChangeAspect="1"/>
          </p:cNvPicPr>
          <p:nvPr/>
        </p:nvPicPr>
        <p:blipFill rotWithShape="1">
          <a:blip r:embed="rId3">
            <a:alphaModFix/>
          </a:blip>
          <a:srcRect/>
          <a:stretch/>
        </p:blipFill>
        <p:spPr>
          <a:xfrm>
            <a:off x="1791419" y="2128636"/>
            <a:ext cx="5483524" cy="1332518"/>
          </a:xfrm>
          <a:prstGeom prst="rect">
            <a:avLst/>
          </a:prstGeom>
          <a:noFill/>
          <a:ln>
            <a:noFill/>
          </a:ln>
        </p:spPr>
      </p:pic>
      <p:sp>
        <p:nvSpPr>
          <p:cNvPr id="118" name="Google Shape;118;p27"/>
          <p:cNvSpPr txBox="1"/>
          <p:nvPr/>
        </p:nvSpPr>
        <p:spPr>
          <a:xfrm>
            <a:off x="0" y="4094375"/>
            <a:ext cx="9144000" cy="477023"/>
          </a:xfrm>
          <a:prstGeom prst="rect">
            <a:avLst/>
          </a:prstGeom>
          <a:noFill/>
          <a:ln>
            <a:noFill/>
          </a:ln>
        </p:spPr>
        <p:txBody>
          <a:bodyPr spcFirstLastPara="1" wrap="square" lIns="91425" tIns="91425" rIns="91425" bIns="91425" anchor="t" anchorCtr="0">
            <a:spAutoFit/>
          </a:bodyPr>
          <a:lstStyle/>
          <a:p>
            <a:pPr algn="ctr">
              <a:buSzPts val="1900"/>
            </a:pPr>
            <a:r>
              <a:rPr lang="en" sz="1900">
                <a:solidFill>
                  <a:schemeClr val="dk1"/>
                </a:solidFill>
                <a:latin typeface="Lato Light"/>
                <a:ea typeface="Lato Light"/>
                <a:cs typeface="Lato Light"/>
                <a:sym typeface="Lato Light"/>
              </a:rPr>
              <a:t>Monica </a:t>
            </a:r>
            <a:r>
              <a:rPr lang="en" sz="1900" err="1">
                <a:solidFill>
                  <a:schemeClr val="dk1"/>
                </a:solidFill>
                <a:latin typeface="Lato Light"/>
                <a:ea typeface="Lato Light"/>
                <a:cs typeface="Lato Light"/>
                <a:sym typeface="Lato Light"/>
              </a:rPr>
              <a:t>Monachini</a:t>
            </a:r>
            <a:r>
              <a:rPr lang="it-IT" sz="1900">
                <a:solidFill>
                  <a:schemeClr val="dk1"/>
                </a:solidFill>
                <a:latin typeface="Lato Light"/>
                <a:ea typeface="Lato Light"/>
                <a:cs typeface="Lato Light"/>
                <a:sym typeface="Lato Light"/>
              </a:rPr>
              <a:t>, National Coordinator</a:t>
            </a:r>
          </a:p>
        </p:txBody>
      </p:sp>
      <p:sp>
        <p:nvSpPr>
          <p:cNvPr id="119" name="Google Shape;119;p27"/>
          <p:cNvSpPr/>
          <p:nvPr/>
        </p:nvSpPr>
        <p:spPr>
          <a:xfrm>
            <a:off x="4165283" y="4862767"/>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xmlns="" id="{B099598A-CD7B-4A78-40E4-22364DB8FD9B}"/>
              </a:ext>
            </a:extLst>
          </p:cNvPr>
          <p:cNvSpPr txBox="1"/>
          <p:nvPr/>
        </p:nvSpPr>
        <p:spPr>
          <a:xfrm>
            <a:off x="171383" y="1500279"/>
            <a:ext cx="8801230" cy="2893100"/>
          </a:xfrm>
          <a:prstGeom prst="flowChartProcess">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sz="2000">
                <a:ea typeface="Questrial"/>
                <a:cs typeface="Questrial"/>
              </a:rPr>
              <a:t>Promoting the </a:t>
            </a:r>
            <a:r>
              <a:rPr lang="en-US" sz="2000" b="1">
                <a:ea typeface="Questrial"/>
                <a:cs typeface="Questrial"/>
              </a:rPr>
              <a:t>sharing and re-use of data</a:t>
            </a:r>
            <a:r>
              <a:rPr lang="en-US" sz="2000">
                <a:ea typeface="Questrial"/>
                <a:cs typeface="Questrial"/>
              </a:rPr>
              <a:t> using language resources</a:t>
            </a:r>
            <a:endParaRPr lang="it-IT">
              <a:ea typeface="Questrial"/>
            </a:endParaRPr>
          </a:p>
          <a:p>
            <a:pPr marL="228600" indent="-228600">
              <a:buFont typeface=""/>
              <a:buChar char="•"/>
            </a:pPr>
            <a:r>
              <a:rPr lang="en-US" sz="2000">
                <a:ea typeface="Questrial"/>
                <a:cs typeface="Questrial"/>
              </a:rPr>
              <a:t>Providing </a:t>
            </a:r>
            <a:r>
              <a:rPr lang="en-US" sz="2000" b="1">
                <a:ea typeface="Questrial"/>
                <a:cs typeface="Questrial"/>
              </a:rPr>
              <a:t>datasets available in open access </a:t>
            </a:r>
            <a:r>
              <a:rPr lang="en-US" sz="2000">
                <a:ea typeface="Questrial"/>
                <a:cs typeface="Questrial"/>
              </a:rPr>
              <a:t>for research purposes</a:t>
            </a:r>
            <a:endParaRPr lang="it-IT"/>
          </a:p>
          <a:p>
            <a:pPr marL="228600" indent="-228600">
              <a:buFont typeface=""/>
              <a:buChar char="•"/>
            </a:pPr>
            <a:r>
              <a:rPr lang="en-US" sz="2000">
                <a:ea typeface="Questrial"/>
                <a:cs typeface="Questrial"/>
              </a:rPr>
              <a:t>Implementing </a:t>
            </a:r>
            <a:r>
              <a:rPr lang="en-US" sz="2000" b="1">
                <a:ea typeface="Questrial"/>
                <a:cs typeface="Questrial"/>
              </a:rPr>
              <a:t>FAIR</a:t>
            </a:r>
            <a:r>
              <a:rPr lang="en-US" sz="2000">
                <a:ea typeface="Questrial"/>
                <a:cs typeface="Questrial"/>
              </a:rPr>
              <a:t> data </a:t>
            </a:r>
            <a:r>
              <a:rPr lang="en-US" sz="2000" b="1">
                <a:ea typeface="Questrial"/>
                <a:cs typeface="Questrial"/>
              </a:rPr>
              <a:t>principles</a:t>
            </a:r>
          </a:p>
          <a:p>
            <a:pPr marL="228600" indent="-228600">
              <a:buFont typeface=""/>
              <a:buChar char="•"/>
            </a:pPr>
            <a:r>
              <a:rPr lang="en-US" sz="2000">
                <a:ea typeface="Questrial"/>
                <a:cs typeface="Questrial"/>
              </a:rPr>
              <a:t>Promoting </a:t>
            </a:r>
            <a:r>
              <a:rPr lang="en-US" sz="2000" b="1">
                <a:ea typeface="Questrial"/>
                <a:cs typeface="Questrial"/>
              </a:rPr>
              <a:t>responsible data science</a:t>
            </a:r>
          </a:p>
          <a:p>
            <a:pPr marL="228600" indent="-228600">
              <a:buFont typeface=""/>
              <a:buChar char="•"/>
            </a:pPr>
            <a:r>
              <a:rPr lang="en-US" sz="2000">
                <a:ea typeface="Questrial"/>
                <a:cs typeface="Questrial"/>
              </a:rPr>
              <a:t>Supporting for </a:t>
            </a:r>
            <a:r>
              <a:rPr lang="en-US" sz="2000" b="1">
                <a:ea typeface="Questrial"/>
                <a:cs typeface="Questrial"/>
              </a:rPr>
              <a:t>linguistic diversity </a:t>
            </a:r>
            <a:r>
              <a:rPr lang="en-US" sz="2000">
                <a:ea typeface="Questrial"/>
                <a:cs typeface="Questrial"/>
              </a:rPr>
              <a:t>(more than 1500 languages, tools for many languages, many modalities)</a:t>
            </a:r>
          </a:p>
          <a:p>
            <a:pPr marL="228600" indent="-228600">
              <a:buFont typeface=""/>
              <a:buChar char="•"/>
            </a:pPr>
            <a:r>
              <a:rPr lang="en-US" sz="2000">
                <a:ea typeface="Questrial"/>
                <a:cs typeface="Questrial"/>
              </a:rPr>
              <a:t>Strengthening the </a:t>
            </a:r>
            <a:r>
              <a:rPr lang="en-US" sz="2000" b="1">
                <a:ea typeface="Questrial"/>
                <a:cs typeface="Questrial"/>
              </a:rPr>
              <a:t>support for SSH researchers </a:t>
            </a:r>
            <a:r>
              <a:rPr lang="en-US" sz="2000">
                <a:ea typeface="Questrial"/>
                <a:cs typeface="Questrial"/>
              </a:rPr>
              <a:t>(&gt; </a:t>
            </a:r>
            <a:r>
              <a:rPr lang="en-US" sz="1600">
                <a:ea typeface="Questrial"/>
                <a:cs typeface="Questrial"/>
              </a:rPr>
              <a:t>500.000 in Europe)</a:t>
            </a:r>
          </a:p>
          <a:p>
            <a:r>
              <a:rPr lang="en-US"/>
              <a:t/>
            </a:r>
            <a:br>
              <a:rPr lang="en-US"/>
            </a:br>
            <a:r>
              <a:rPr lang="en-US" u="sng">
                <a:solidFill>
                  <a:srgbClr val="0000FF"/>
                </a:solidFill>
                <a:ea typeface="Questrial"/>
                <a:cs typeface="Questrial"/>
                <a:hlinkClick r:id="rId3"/>
              </a:rPr>
              <a:t>CLARIN: Towards FAIR and Responsible Data Science Using Language Resources.</a:t>
            </a:r>
            <a:r>
              <a:rPr lang="en-US">
                <a:ea typeface="Questrial"/>
                <a:cs typeface="Questrial"/>
              </a:rPr>
              <a:t>" In: </a:t>
            </a:r>
            <a:r>
              <a:rPr lang="en-US" i="1">
                <a:ea typeface="Questrial"/>
                <a:cs typeface="Questrial"/>
              </a:rPr>
              <a:t>Proceedings of the Eleventh International Conference on Language Resources and Evaluation (LREC 2018)</a:t>
            </a:r>
            <a:r>
              <a:rPr lang="en-US">
                <a:ea typeface="Questrial"/>
                <a:cs typeface="Questrial"/>
              </a:rPr>
              <a:t>, May 2018</a:t>
            </a:r>
          </a:p>
        </p:txBody>
      </p:sp>
      <p:sp>
        <p:nvSpPr>
          <p:cNvPr id="5" name="Google Shape;129;p28">
            <a:extLst>
              <a:ext uri="{FF2B5EF4-FFF2-40B4-BE49-F238E27FC236}">
                <a16:creationId xmlns:a16="http://schemas.microsoft.com/office/drawing/2014/main" xmlns="" id="{76D7BABA-A917-FC19-F069-F7E2FF2FD478}"/>
              </a:ext>
            </a:extLst>
          </p:cNvPr>
          <p:cNvSpPr txBox="1"/>
          <p:nvPr/>
        </p:nvSpPr>
        <p:spPr>
          <a:xfrm>
            <a:off x="-2" y="660195"/>
            <a:ext cx="9144000" cy="466200"/>
          </a:xfrm>
          <a:prstGeom prst="rect">
            <a:avLst/>
          </a:prstGeom>
          <a:noFill/>
          <a:ln>
            <a:noFill/>
          </a:ln>
        </p:spPr>
        <p:txBody>
          <a:bodyPr spcFirstLastPara="1" wrap="square" lIns="91425" tIns="91425" rIns="91425" bIns="91425" anchor="t" anchorCtr="0">
            <a:noAutofit/>
          </a:bodyPr>
          <a:lstStyle/>
          <a:p>
            <a:pPr algn="ctr">
              <a:lnSpc>
                <a:spcPct val="115000"/>
              </a:lnSpc>
              <a:spcBef>
                <a:spcPts val="1000"/>
              </a:spcBef>
              <a:buSzPts val="1100"/>
            </a:pPr>
            <a:r>
              <a:rPr lang="en-US" sz="2500" b="1">
                <a:solidFill>
                  <a:srgbClr val="083C92"/>
                </a:solidFill>
                <a:latin typeface="Lato"/>
                <a:ea typeface="Lato"/>
                <a:cs typeface="Lato"/>
              </a:rPr>
              <a:t>CLARIN &amp; Open Science</a:t>
            </a:r>
            <a:endParaRPr lang="it-IT" sz="2500" b="1" i="0" u="none" strike="noStrike" cap="none">
              <a:solidFill>
                <a:srgbClr val="083C92"/>
              </a:solidFill>
              <a:latin typeface="Lato"/>
              <a:ea typeface="Lato"/>
              <a:cs typeface="Lato"/>
            </a:endParaRPr>
          </a:p>
        </p:txBody>
      </p:sp>
      <p:sp>
        <p:nvSpPr>
          <p:cNvPr id="4" name="Rettangolo 3">
            <a:extLst>
              <a:ext uri="{FF2B5EF4-FFF2-40B4-BE49-F238E27FC236}">
                <a16:creationId xmlns:a16="http://schemas.microsoft.com/office/drawing/2014/main" xmlns="" id="{D3D9B36F-B210-F7D9-C013-7F69B9666F28}"/>
              </a:ext>
            </a:extLst>
          </p:cNvPr>
          <p:cNvSpPr/>
          <p:nvPr/>
        </p:nvSpPr>
        <p:spPr>
          <a:xfrm>
            <a:off x="4012707" y="4829452"/>
            <a:ext cx="1162975" cy="211711"/>
          </a:xfrm>
          <a:prstGeom prst="rect">
            <a:avLst/>
          </a:prstGeom>
          <a:solidFill>
            <a:srgbClr val="021F47"/>
          </a:solidFill>
          <a:ln>
            <a:solidFill>
              <a:srgbClr val="021F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79800578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a:extLst>
            <a:ext uri="{FF2B5EF4-FFF2-40B4-BE49-F238E27FC236}">
              <a16:creationId xmlns:a16="http://schemas.microsoft.com/office/drawing/2014/main" xmlns="" id="{AE976F2B-BEE9-20F5-E5DB-DD4D1CB89EAD}"/>
            </a:ext>
          </a:extLst>
        </p:cNvPr>
        <p:cNvGrpSpPr/>
        <p:nvPr/>
      </p:nvGrpSpPr>
      <p:grpSpPr>
        <a:xfrm>
          <a:off x="0" y="0"/>
          <a:ext cx="0" cy="0"/>
          <a:chOff x="0" y="0"/>
          <a:chExt cx="0" cy="0"/>
        </a:xfrm>
      </p:grpSpPr>
      <p:sp>
        <p:nvSpPr>
          <p:cNvPr id="125" name="Google Shape;125;p28">
            <a:extLst>
              <a:ext uri="{FF2B5EF4-FFF2-40B4-BE49-F238E27FC236}">
                <a16:creationId xmlns:a16="http://schemas.microsoft.com/office/drawing/2014/main" xmlns="" id="{A62D3CF2-A159-A97E-A63A-719E3F3F6B5F}"/>
              </a:ext>
            </a:extLst>
          </p:cNvPr>
          <p:cNvSpPr txBox="1"/>
          <p:nvPr/>
        </p:nvSpPr>
        <p:spPr>
          <a:xfrm>
            <a:off x="95813" y="4162069"/>
            <a:ext cx="3399600" cy="646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26" name="Google Shape;126;p28">
            <a:extLst>
              <a:ext uri="{FF2B5EF4-FFF2-40B4-BE49-F238E27FC236}">
                <a16:creationId xmlns:a16="http://schemas.microsoft.com/office/drawing/2014/main" xmlns="" id="{397BAC1E-3EC3-5496-71A3-08E1400769A5}"/>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Google Shape;101;gdc171a4902_1_48">
            <a:extLst>
              <a:ext uri="{FF2B5EF4-FFF2-40B4-BE49-F238E27FC236}">
                <a16:creationId xmlns:a16="http://schemas.microsoft.com/office/drawing/2014/main" xmlns="" id="{9FA7592E-C178-0C8B-866B-1FCCEE11AF1A}"/>
              </a:ext>
            </a:extLst>
          </p:cNvPr>
          <p:cNvPicPr preferRelativeResize="0"/>
          <p:nvPr/>
        </p:nvPicPr>
        <p:blipFill>
          <a:blip r:embed="rId3">
            <a:alphaModFix/>
          </a:blip>
          <a:stretch>
            <a:fillRect/>
          </a:stretch>
        </p:blipFill>
        <p:spPr>
          <a:xfrm>
            <a:off x="435339" y="888627"/>
            <a:ext cx="1952500" cy="1948250"/>
          </a:xfrm>
          <a:prstGeom prst="rect">
            <a:avLst/>
          </a:prstGeom>
          <a:noFill/>
          <a:ln>
            <a:noFill/>
          </a:ln>
        </p:spPr>
      </p:pic>
      <p:sp>
        <p:nvSpPr>
          <p:cNvPr id="4" name="Google Shape;102;gdc171a4902_1_48">
            <a:extLst>
              <a:ext uri="{FF2B5EF4-FFF2-40B4-BE49-F238E27FC236}">
                <a16:creationId xmlns:a16="http://schemas.microsoft.com/office/drawing/2014/main" xmlns="" id="{53D7E38D-0C59-D3BE-5499-C05F298A4FD5}"/>
              </a:ext>
            </a:extLst>
          </p:cNvPr>
          <p:cNvSpPr txBox="1"/>
          <p:nvPr/>
        </p:nvSpPr>
        <p:spPr>
          <a:xfrm>
            <a:off x="313150" y="3152545"/>
            <a:ext cx="290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Source Sans Pro"/>
                <a:ea typeface="Source Sans Pro"/>
                <a:cs typeface="Source Sans Pro"/>
                <a:sym typeface="Source Sans Pro"/>
              </a:rPr>
              <a:t>Towards Comparable Parliamentary Corpora</a:t>
            </a:r>
            <a:endParaRPr b="1">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r>
              <a:rPr lang="en-US">
                <a:latin typeface="Source Sans Pro"/>
                <a:ea typeface="Source Sans Pro"/>
                <a:cs typeface="Source Sans Pro"/>
                <a:sym typeface="Source Sans Pro"/>
              </a:rPr>
              <a:t>17 European Parliaments </a:t>
            </a:r>
            <a:endParaRPr lang="en-US" err="1">
              <a:latin typeface="Source Sans Pro"/>
              <a:ea typeface="Source Sans Pro"/>
              <a:cs typeface="Source Sans Pro"/>
              <a:sym typeface="Source Sans Pro"/>
            </a:endParaRPr>
          </a:p>
          <a:p>
            <a:r>
              <a:rPr lang="en-US">
                <a:latin typeface="Source Sans Pro"/>
                <a:ea typeface="Source Sans Pro"/>
                <a:cs typeface="Source Sans Pro"/>
                <a:sym typeface="Source Sans Pro"/>
              </a:rPr>
              <a:t> Senate of Italian Republic </a:t>
            </a:r>
            <a:endParaRPr lang="en-US">
              <a:latin typeface="Source Sans Pro"/>
              <a:ea typeface="Source Sans Pro"/>
              <a:cs typeface="Source Sans Pro"/>
            </a:endParaRPr>
          </a:p>
        </p:txBody>
      </p:sp>
      <p:pic>
        <p:nvPicPr>
          <p:cNvPr id="5" name="Google Shape;103;gdc171a4902_1_48">
            <a:extLst>
              <a:ext uri="{FF2B5EF4-FFF2-40B4-BE49-F238E27FC236}">
                <a16:creationId xmlns:a16="http://schemas.microsoft.com/office/drawing/2014/main" xmlns="" id="{F64510E1-7F24-BBE6-0234-B7FD19693040}"/>
              </a:ext>
            </a:extLst>
          </p:cNvPr>
          <p:cNvPicPr preferRelativeResize="0"/>
          <p:nvPr/>
        </p:nvPicPr>
        <p:blipFill>
          <a:blip r:embed="rId4">
            <a:alphaModFix/>
          </a:blip>
          <a:stretch>
            <a:fillRect/>
          </a:stretch>
        </p:blipFill>
        <p:spPr>
          <a:xfrm>
            <a:off x="3008975" y="1318270"/>
            <a:ext cx="5493626" cy="3429174"/>
          </a:xfrm>
          <a:prstGeom prst="rect">
            <a:avLst/>
          </a:prstGeom>
          <a:noFill/>
          <a:ln>
            <a:noFill/>
          </a:ln>
        </p:spPr>
      </p:pic>
      <p:pic>
        <p:nvPicPr>
          <p:cNvPr id="6" name="Google Shape;104;gdc171a4902_1_48">
            <a:extLst>
              <a:ext uri="{FF2B5EF4-FFF2-40B4-BE49-F238E27FC236}">
                <a16:creationId xmlns:a16="http://schemas.microsoft.com/office/drawing/2014/main" xmlns="" id="{E884F669-569E-3805-7FC3-053ECEB2931A}"/>
              </a:ext>
            </a:extLst>
          </p:cNvPr>
          <p:cNvPicPr preferRelativeResize="0"/>
          <p:nvPr/>
        </p:nvPicPr>
        <p:blipFill>
          <a:blip r:embed="rId5">
            <a:alphaModFix/>
          </a:blip>
          <a:stretch>
            <a:fillRect/>
          </a:stretch>
        </p:blipFill>
        <p:spPr>
          <a:xfrm>
            <a:off x="4042875" y="799445"/>
            <a:ext cx="4897174" cy="3586574"/>
          </a:xfrm>
          <a:prstGeom prst="rect">
            <a:avLst/>
          </a:prstGeom>
          <a:noFill/>
          <a:ln>
            <a:noFill/>
          </a:ln>
        </p:spPr>
      </p:pic>
    </p:spTree>
    <p:extLst>
      <p:ext uri="{BB962C8B-B14F-4D97-AF65-F5344CB8AC3E}">
        <p14:creationId xmlns:p14="http://schemas.microsoft.com/office/powerpoint/2010/main" val="1767807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xmlns="" id="{873AC775-CC1A-4CB9-A53B-B8FF02C2A0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a:t>12</a:t>
            </a:fld>
            <a:endParaRPr lang="it-IT"/>
          </a:p>
        </p:txBody>
      </p:sp>
      <p:pic>
        <p:nvPicPr>
          <p:cNvPr id="3" name="Parliament">
            <a:hlinkClick r:id="" action="ppaction://media"/>
            <a:extLst>
              <a:ext uri="{FF2B5EF4-FFF2-40B4-BE49-F238E27FC236}">
                <a16:creationId xmlns:a16="http://schemas.microsoft.com/office/drawing/2014/main" xmlns="" id="{400AAB01-55A3-C190-1069-7BDC93D15AD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17850" y="757384"/>
            <a:ext cx="7108299" cy="4009879"/>
          </a:xfrm>
          <a:prstGeom prst="rect">
            <a:avLst/>
          </a:prstGeom>
        </p:spPr>
      </p:pic>
      <p:sp>
        <p:nvSpPr>
          <p:cNvPr id="4" name="Google Shape;126;p28">
            <a:extLst>
              <a:ext uri="{FF2B5EF4-FFF2-40B4-BE49-F238E27FC236}">
                <a16:creationId xmlns:a16="http://schemas.microsoft.com/office/drawing/2014/main" xmlns="" id="{D4FD079F-9B99-CCAF-3AED-22DC26FC58F9}"/>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 name="Google Shape;120;p27">
            <a:extLst>
              <a:ext uri="{FF2B5EF4-FFF2-40B4-BE49-F238E27FC236}">
                <a16:creationId xmlns:a16="http://schemas.microsoft.com/office/drawing/2014/main" xmlns="" id="{613046E1-BD2D-E2A5-6255-1047C6000B10}"/>
              </a:ext>
            </a:extLst>
          </p:cNvPr>
          <p:cNvSpPr txBox="1"/>
          <p:nvPr/>
        </p:nvSpPr>
        <p:spPr>
          <a:xfrm>
            <a:off x="2528513" y="4720651"/>
            <a:ext cx="4086971" cy="29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900">
                <a:solidFill>
                  <a:schemeClr val="lt1"/>
                </a:solidFill>
                <a:latin typeface="Lato Light"/>
                <a:ea typeface="Lato Light"/>
                <a:cs typeface="Lato Light"/>
                <a:sym typeface="Lato Light"/>
              </a:rPr>
              <a:t>General Meeting 6/7 </a:t>
            </a:r>
            <a:r>
              <a:rPr lang="en" sz="1900" err="1">
                <a:solidFill>
                  <a:schemeClr val="lt1"/>
                </a:solidFill>
                <a:latin typeface="Lato Light"/>
                <a:ea typeface="Lato Light"/>
                <a:cs typeface="Lato Light"/>
                <a:sym typeface="Lato Light"/>
              </a:rPr>
              <a:t>febbraio</a:t>
            </a:r>
            <a:r>
              <a:rPr lang="en" sz="1900">
                <a:solidFill>
                  <a:schemeClr val="lt1"/>
                </a:solidFill>
                <a:latin typeface="Lato Light"/>
                <a:ea typeface="Lato Light"/>
                <a:cs typeface="Lato Light"/>
                <a:sym typeface="Lato Light"/>
              </a:rPr>
              <a:t> 2024</a:t>
            </a:r>
            <a:endParaRPr sz="1900">
              <a:solidFill>
                <a:schemeClr val="lt1"/>
              </a:solidFill>
              <a:latin typeface="Lato Light"/>
              <a:ea typeface="Lato Light"/>
              <a:cs typeface="Lato Light"/>
              <a:sym typeface="Lato Light"/>
            </a:endParaRPr>
          </a:p>
        </p:txBody>
      </p:sp>
    </p:spTree>
    <p:extLst>
      <p:ext uri="{BB962C8B-B14F-4D97-AF65-F5344CB8AC3E}">
        <p14:creationId xmlns:p14="http://schemas.microsoft.com/office/powerpoint/2010/main" val="30091073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 xmlns:a16="http://schemas.microsoft.com/office/drawing/2014/main" id="{49304AE2-6D00-BD59-01C2-B179DDDFA71B}"/>
            </a:ext>
          </a:extLst>
        </p:cNvPr>
        <p:cNvGrpSpPr/>
        <p:nvPr/>
      </p:nvGrpSpPr>
      <p:grpSpPr>
        <a:xfrm>
          <a:off x="0" y="0"/>
          <a:ext cx="0" cy="0"/>
          <a:chOff x="0" y="0"/>
          <a:chExt cx="0" cy="0"/>
        </a:xfrm>
      </p:grpSpPr>
      <p:sp>
        <p:nvSpPr>
          <p:cNvPr id="126" name="Google Shape;126;p28">
            <a:extLst>
              <a:ext uri="{FF2B5EF4-FFF2-40B4-BE49-F238E27FC236}">
                <a16:creationId xmlns="" xmlns:a16="http://schemas.microsoft.com/office/drawing/2014/main" id="{5EFAA1EC-7B90-49BD-ECEE-6ADFFE39BD4B}"/>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26" name="Picture 2">
            <a:extLst>
              <a:ext uri="{FF2B5EF4-FFF2-40B4-BE49-F238E27FC236}">
                <a16:creationId xmlns="" xmlns:a16="http://schemas.microsoft.com/office/drawing/2014/main" id="{88EDB1BE-BF84-50EF-1DC8-C55989A11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5363" y="990185"/>
            <a:ext cx="1014845" cy="10148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NR-ILC">
            <a:extLst>
              <a:ext uri="{FF2B5EF4-FFF2-40B4-BE49-F238E27FC236}">
                <a16:creationId xmlns="" xmlns:a16="http://schemas.microsoft.com/office/drawing/2014/main" id="{915ED77D-D26C-D460-A782-513089BC41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5363" y="3468054"/>
            <a:ext cx="2142836" cy="6852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NR DSU – Dipartimento Scienze Umane e Sociali, Patrimonio Culturale">
            <a:extLst>
              <a:ext uri="{FF2B5EF4-FFF2-40B4-BE49-F238E27FC236}">
                <a16:creationId xmlns="" xmlns:a16="http://schemas.microsoft.com/office/drawing/2014/main" id="{ADC38BF3-A26C-40A5-59BE-53AE38FBDE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5363" y="2288578"/>
            <a:ext cx="895927" cy="895927"/>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descr="Schermata 2024-04-16 alle 18.26.4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1290" y="2601583"/>
            <a:ext cx="1900887" cy="269915"/>
          </a:xfrm>
          <a:prstGeom prst="rect">
            <a:avLst/>
          </a:prstGeom>
        </p:spPr>
      </p:pic>
      <p:pic>
        <p:nvPicPr>
          <p:cNvPr id="2" name="Immagine 1" descr="WhatsApp Image 2024-04-17 at 12.42.51.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496" y="746919"/>
            <a:ext cx="5009042" cy="4030714"/>
          </a:xfrm>
          <a:prstGeom prst="rect">
            <a:avLst/>
          </a:prstGeom>
        </p:spPr>
      </p:pic>
    </p:spTree>
    <p:extLst>
      <p:ext uri="{BB962C8B-B14F-4D97-AF65-F5344CB8AC3E}">
        <p14:creationId xmlns:p14="http://schemas.microsoft.com/office/powerpoint/2010/main" val="2998854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Viso umano, schermata, persona, testo&#10;&#10;Descrizione generata automaticamente">
            <a:extLst>
              <a:ext uri="{FF2B5EF4-FFF2-40B4-BE49-F238E27FC236}">
                <a16:creationId xmlns="" xmlns:a16="http://schemas.microsoft.com/office/drawing/2014/main" id="{B42348D8-0335-A1EB-A909-605E14DC94FD}"/>
              </a:ext>
            </a:extLst>
          </p:cNvPr>
          <p:cNvPicPr>
            <a:picLocks noChangeAspect="1"/>
          </p:cNvPicPr>
          <p:nvPr/>
        </p:nvPicPr>
        <p:blipFill rotWithShape="1">
          <a:blip r:embed="rId3"/>
          <a:srcRect t="-3081" r="-2872" b="237"/>
          <a:stretch/>
        </p:blipFill>
        <p:spPr>
          <a:xfrm>
            <a:off x="628650" y="646429"/>
            <a:ext cx="7848497" cy="4120834"/>
          </a:xfrm>
          <a:prstGeom prst="ellipse">
            <a:avLst/>
          </a:prstGeom>
          <a:ln>
            <a:noFill/>
          </a:ln>
          <a:effectLst>
            <a:softEdge rad="112500"/>
          </a:effectLst>
        </p:spPr>
      </p:pic>
      <p:sp>
        <p:nvSpPr>
          <p:cNvPr id="6" name="Ovale 5">
            <a:extLst>
              <a:ext uri="{FF2B5EF4-FFF2-40B4-BE49-F238E27FC236}">
                <a16:creationId xmlns="" xmlns:a16="http://schemas.microsoft.com/office/drawing/2014/main" id="{3017EBC0-D48C-83BF-92D7-5237B089063C}"/>
              </a:ext>
            </a:extLst>
          </p:cNvPr>
          <p:cNvSpPr/>
          <p:nvPr/>
        </p:nvSpPr>
        <p:spPr>
          <a:xfrm>
            <a:off x="3685116" y="2406437"/>
            <a:ext cx="1986679" cy="1126001"/>
          </a:xfrm>
          <a:prstGeom prst="ellipse">
            <a:avLst/>
          </a:prstGeom>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algn="ctr"/>
            <a:r>
              <a:rPr lang="it-IT" dirty="0">
                <a:cs typeface="Arial"/>
              </a:rPr>
              <a:t>CLARIN-IT</a:t>
            </a:r>
          </a:p>
          <a:p>
            <a:pPr algn="ctr"/>
            <a:r>
              <a:rPr lang="it-IT" i="1" dirty="0" err="1">
                <a:cs typeface="Arial"/>
              </a:rPr>
              <a:t>Consortium</a:t>
            </a:r>
            <a:endParaRPr lang="it-IT" i="1" dirty="0">
              <a:cs typeface="Arial"/>
            </a:endParaRPr>
          </a:p>
        </p:txBody>
      </p:sp>
      <p:sp>
        <p:nvSpPr>
          <p:cNvPr id="4" name="Rettangolo 3">
            <a:extLst>
              <a:ext uri="{FF2B5EF4-FFF2-40B4-BE49-F238E27FC236}">
                <a16:creationId xmlns="" xmlns:a16="http://schemas.microsoft.com/office/drawing/2014/main" id="{8104C033-397D-5653-33A2-BC62BFA8D40D}"/>
              </a:ext>
            </a:extLst>
          </p:cNvPr>
          <p:cNvSpPr/>
          <p:nvPr/>
        </p:nvSpPr>
        <p:spPr>
          <a:xfrm>
            <a:off x="4012707" y="4829452"/>
            <a:ext cx="1162975" cy="211711"/>
          </a:xfrm>
          <a:prstGeom prst="rect">
            <a:avLst/>
          </a:prstGeom>
          <a:solidFill>
            <a:srgbClr val="021F47"/>
          </a:solidFill>
          <a:ln>
            <a:solidFill>
              <a:srgbClr val="021F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Google Shape;120;p27">
            <a:extLst>
              <a:ext uri="{FF2B5EF4-FFF2-40B4-BE49-F238E27FC236}">
                <a16:creationId xmlns="" xmlns:a16="http://schemas.microsoft.com/office/drawing/2014/main" id="{B5B2655F-3B58-74A3-31D6-9EC49F56FB7F}"/>
              </a:ext>
            </a:extLst>
          </p:cNvPr>
          <p:cNvSpPr txBox="1"/>
          <p:nvPr/>
        </p:nvSpPr>
        <p:spPr>
          <a:xfrm>
            <a:off x="2528513" y="4730313"/>
            <a:ext cx="4086971" cy="29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900">
                <a:solidFill>
                  <a:schemeClr val="lt1"/>
                </a:solidFill>
                <a:latin typeface="Lato Light"/>
                <a:ea typeface="Lato Light"/>
                <a:cs typeface="Lato Light"/>
                <a:sym typeface="Lato Light"/>
              </a:rPr>
              <a:t>General Meeting 6/7 </a:t>
            </a:r>
            <a:r>
              <a:rPr lang="en" sz="1900" err="1">
                <a:solidFill>
                  <a:schemeClr val="lt1"/>
                </a:solidFill>
                <a:latin typeface="Lato Light"/>
                <a:ea typeface="Lato Light"/>
                <a:cs typeface="Lato Light"/>
                <a:sym typeface="Lato Light"/>
              </a:rPr>
              <a:t>febbraio</a:t>
            </a:r>
            <a:r>
              <a:rPr lang="en" sz="1900">
                <a:solidFill>
                  <a:schemeClr val="lt1"/>
                </a:solidFill>
                <a:latin typeface="Lato Light"/>
                <a:ea typeface="Lato Light"/>
                <a:cs typeface="Lato Light"/>
                <a:sym typeface="Lato Light"/>
              </a:rPr>
              <a:t> 2024</a:t>
            </a:r>
            <a:endParaRPr sz="1900">
              <a:solidFill>
                <a:schemeClr val="lt1"/>
              </a:solidFill>
              <a:latin typeface="Lato Light"/>
              <a:ea typeface="Lato Light"/>
              <a:cs typeface="Lato Light"/>
              <a:sym typeface="Lato Light"/>
            </a:endParaRPr>
          </a:p>
        </p:txBody>
      </p:sp>
      <p:sp>
        <p:nvSpPr>
          <p:cNvPr id="2" name="Google Shape;119;p27">
            <a:extLst>
              <a:ext uri="{FF2B5EF4-FFF2-40B4-BE49-F238E27FC236}">
                <a16:creationId xmlns="" xmlns:a16="http://schemas.microsoft.com/office/drawing/2014/main" id="{9041275A-F020-C14B-57DF-E367B8F53E7B}"/>
              </a:ext>
            </a:extLst>
          </p:cNvPr>
          <p:cNvSpPr/>
          <p:nvPr/>
        </p:nvSpPr>
        <p:spPr>
          <a:xfrm>
            <a:off x="2572904" y="4818487"/>
            <a:ext cx="3929495" cy="2919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2593085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 xmlns:a16="http://schemas.microsoft.com/office/drawing/2014/main" id="{26A909BA-A3FC-541B-45CF-E97C7A8E3A03}"/>
            </a:ext>
          </a:extLst>
        </p:cNvPr>
        <p:cNvGrpSpPr/>
        <p:nvPr/>
      </p:nvGrpSpPr>
      <p:grpSpPr>
        <a:xfrm>
          <a:off x="0" y="0"/>
          <a:ext cx="0" cy="0"/>
          <a:chOff x="0" y="0"/>
          <a:chExt cx="0" cy="0"/>
        </a:xfrm>
      </p:grpSpPr>
      <p:sp>
        <p:nvSpPr>
          <p:cNvPr id="126" name="Google Shape;126;p28">
            <a:extLst>
              <a:ext uri="{FF2B5EF4-FFF2-40B4-BE49-F238E27FC236}">
                <a16:creationId xmlns="" xmlns:a16="http://schemas.microsoft.com/office/drawing/2014/main" id="{88EAE1DA-051A-0EE3-00D1-669B50B35AD2}"/>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Rettangolo 5"/>
          <p:cNvSpPr/>
          <p:nvPr/>
        </p:nvSpPr>
        <p:spPr>
          <a:xfrm>
            <a:off x="230908" y="1383945"/>
            <a:ext cx="5320140" cy="3293209"/>
          </a:xfrm>
          <a:prstGeom prst="rect">
            <a:avLst/>
          </a:prstGeom>
        </p:spPr>
        <p:txBody>
          <a:bodyPr wrap="square">
            <a:spAutoFit/>
          </a:bodyPr>
          <a:lstStyle/>
          <a:p>
            <a:pPr marL="342900" indent="-342900">
              <a:buFont typeface="+mj-lt"/>
              <a:buAutoNum type="arabicPeriod"/>
            </a:pPr>
            <a:r>
              <a:rPr lang="it-IT" sz="1300" dirty="0"/>
              <a:t>The </a:t>
            </a:r>
            <a:r>
              <a:rPr lang="it-IT" sz="1300" dirty="0" err="1"/>
              <a:t>Department</a:t>
            </a:r>
            <a:r>
              <a:rPr lang="it-IT" sz="1300" dirty="0"/>
              <a:t> of </a:t>
            </a:r>
            <a:r>
              <a:rPr lang="it-IT" sz="1300" dirty="0" err="1"/>
              <a:t>Philology</a:t>
            </a:r>
            <a:r>
              <a:rPr lang="it-IT" sz="1300" dirty="0"/>
              <a:t> and </a:t>
            </a:r>
            <a:r>
              <a:rPr lang="it-IT" sz="1300" dirty="0" err="1"/>
              <a:t>Literary</a:t>
            </a:r>
            <a:r>
              <a:rPr lang="it-IT" sz="1300" dirty="0"/>
              <a:t> </a:t>
            </a:r>
            <a:r>
              <a:rPr lang="it-IT" sz="1300" dirty="0" err="1"/>
              <a:t>Criticism</a:t>
            </a:r>
            <a:r>
              <a:rPr lang="it-IT" sz="1300" dirty="0"/>
              <a:t> of the </a:t>
            </a:r>
            <a:r>
              <a:rPr lang="it-IT" sz="1300" dirty="0" err="1"/>
              <a:t>University</a:t>
            </a:r>
            <a:r>
              <a:rPr lang="it-IT" sz="1300" dirty="0"/>
              <a:t> of Siena </a:t>
            </a:r>
          </a:p>
          <a:p>
            <a:pPr marL="342900" indent="-342900">
              <a:buFont typeface="+mj-lt"/>
              <a:buAutoNum type="arabicPeriod"/>
            </a:pPr>
            <a:r>
              <a:rPr lang="it-IT" sz="1300" dirty="0"/>
              <a:t>The </a:t>
            </a:r>
            <a:r>
              <a:rPr lang="it-IT" sz="1300" dirty="0" err="1"/>
              <a:t>Eurac</a:t>
            </a:r>
            <a:r>
              <a:rPr lang="it-IT" sz="1300" dirty="0"/>
              <a:t> </a:t>
            </a:r>
            <a:r>
              <a:rPr lang="it-IT" sz="1300" dirty="0" err="1"/>
              <a:t>Research</a:t>
            </a:r>
            <a:r>
              <a:rPr lang="it-IT" sz="1300" dirty="0"/>
              <a:t> </a:t>
            </a:r>
            <a:r>
              <a:rPr lang="it-IT" sz="1300" dirty="0" err="1"/>
              <a:t>Association</a:t>
            </a:r>
            <a:r>
              <a:rPr lang="it-IT" sz="1300" dirty="0"/>
              <a:t> (Bolzano) </a:t>
            </a:r>
          </a:p>
          <a:p>
            <a:pPr marL="342900" indent="-342900">
              <a:buFont typeface="+mj-lt"/>
              <a:buAutoNum type="arabicPeriod"/>
            </a:pPr>
            <a:r>
              <a:rPr lang="it-IT" sz="1300" dirty="0"/>
              <a:t>The Bruno Kessler Foundation (Trento) </a:t>
            </a:r>
          </a:p>
          <a:p>
            <a:pPr marL="342900" indent="-342900">
              <a:buFont typeface="+mj-lt"/>
              <a:buAutoNum type="arabicPeriod"/>
            </a:pPr>
            <a:r>
              <a:rPr lang="it-IT" sz="1300" dirty="0"/>
              <a:t>The </a:t>
            </a:r>
            <a:r>
              <a:rPr lang="it-IT" sz="1300" dirty="0" err="1"/>
              <a:t>Archival</a:t>
            </a:r>
            <a:r>
              <a:rPr lang="it-IT" sz="1300" dirty="0"/>
              <a:t> and </a:t>
            </a:r>
            <a:r>
              <a:rPr lang="it-IT" sz="1300" dirty="0" err="1"/>
              <a:t>Bibliographical</a:t>
            </a:r>
            <a:r>
              <a:rPr lang="it-IT" sz="1300" dirty="0"/>
              <a:t> </a:t>
            </a:r>
            <a:r>
              <a:rPr lang="it-IT" sz="1300" dirty="0" err="1"/>
              <a:t>Superintendence</a:t>
            </a:r>
            <a:r>
              <a:rPr lang="it-IT" sz="1300" dirty="0"/>
              <a:t> of </a:t>
            </a:r>
            <a:r>
              <a:rPr lang="it-IT" sz="1300" dirty="0" err="1"/>
              <a:t>Tuscany</a:t>
            </a:r>
            <a:r>
              <a:rPr lang="it-IT" sz="1300" dirty="0"/>
              <a:t> (Firenze) </a:t>
            </a:r>
          </a:p>
          <a:p>
            <a:pPr marL="342900" indent="-342900">
              <a:buFont typeface="+mj-lt"/>
              <a:buAutoNum type="arabicPeriod"/>
            </a:pPr>
            <a:r>
              <a:rPr lang="it-IT" sz="1300" dirty="0"/>
              <a:t>The </a:t>
            </a:r>
            <a:r>
              <a:rPr lang="it-IT" sz="1300" dirty="0" err="1"/>
              <a:t>Department</a:t>
            </a:r>
            <a:r>
              <a:rPr lang="it-IT" sz="1300" dirty="0"/>
              <a:t> of </a:t>
            </a:r>
            <a:r>
              <a:rPr lang="it-IT" sz="1300" dirty="0" err="1"/>
              <a:t>Electrical</a:t>
            </a:r>
            <a:r>
              <a:rPr lang="it-IT" sz="1300" dirty="0"/>
              <a:t> </a:t>
            </a:r>
            <a:r>
              <a:rPr lang="it-IT" sz="1300" dirty="0" err="1"/>
              <a:t>Engineering</a:t>
            </a:r>
            <a:r>
              <a:rPr lang="it-IT" sz="1300" dirty="0"/>
              <a:t> and </a:t>
            </a:r>
          </a:p>
          <a:p>
            <a:pPr marL="342900" indent="-342900">
              <a:buFont typeface="+mj-lt"/>
              <a:buAutoNum type="arabicPeriod"/>
            </a:pPr>
            <a:r>
              <a:rPr lang="it-IT" sz="1300" dirty="0"/>
              <a:t>Information Technology and the </a:t>
            </a:r>
            <a:r>
              <a:rPr lang="it-IT" sz="1300" dirty="0" err="1"/>
              <a:t>Interdepartmental</a:t>
            </a:r>
            <a:r>
              <a:rPr lang="it-IT" sz="1300" dirty="0"/>
              <a:t> </a:t>
            </a:r>
          </a:p>
          <a:p>
            <a:pPr marL="342900" indent="-342900">
              <a:buFont typeface="+mj-lt"/>
              <a:buAutoNum type="arabicPeriod"/>
            </a:pPr>
            <a:r>
              <a:rPr lang="it-IT" sz="1300" dirty="0" err="1"/>
              <a:t>Research</a:t>
            </a:r>
            <a:r>
              <a:rPr lang="it-IT" sz="1300" dirty="0"/>
              <a:t> Center "URBAN/ECO" of the </a:t>
            </a:r>
            <a:r>
              <a:rPr lang="it-IT" sz="1300" dirty="0" err="1"/>
              <a:t>University</a:t>
            </a:r>
            <a:r>
              <a:rPr lang="it-IT" sz="1300" dirty="0"/>
              <a:t> of </a:t>
            </a:r>
            <a:r>
              <a:rPr lang="it-IT" sz="1300" dirty="0" err="1"/>
              <a:t>Naples</a:t>
            </a:r>
            <a:r>
              <a:rPr lang="it-IT" sz="1300" dirty="0"/>
              <a:t> Federico II  </a:t>
            </a:r>
          </a:p>
          <a:p>
            <a:pPr marL="342900" indent="-342900">
              <a:buFont typeface="+mj-lt"/>
              <a:buAutoNum type="arabicPeriod"/>
            </a:pPr>
            <a:r>
              <a:rPr lang="it-IT" sz="1300" dirty="0"/>
              <a:t>The </a:t>
            </a:r>
            <a:r>
              <a:rPr lang="it-IT" sz="1300" dirty="0" err="1"/>
              <a:t>University</a:t>
            </a:r>
            <a:r>
              <a:rPr lang="it-IT" sz="1300" dirty="0"/>
              <a:t> of </a:t>
            </a:r>
            <a:r>
              <a:rPr lang="it-IT" sz="1300" dirty="0" err="1"/>
              <a:t>Naples</a:t>
            </a:r>
            <a:r>
              <a:rPr lang="it-IT" sz="1300" dirty="0"/>
              <a:t> L’Orientale</a:t>
            </a:r>
          </a:p>
          <a:p>
            <a:pPr marL="342900" indent="-342900">
              <a:buFont typeface="+mj-lt"/>
              <a:buAutoNum type="arabicPeriod"/>
            </a:pPr>
            <a:r>
              <a:rPr lang="it-IT" sz="1300" dirty="0"/>
              <a:t>The </a:t>
            </a:r>
            <a:r>
              <a:rPr lang="it-IT" sz="1300" dirty="0" err="1"/>
              <a:t>Catholic</a:t>
            </a:r>
            <a:r>
              <a:rPr lang="it-IT" sz="1300" dirty="0"/>
              <a:t> </a:t>
            </a:r>
            <a:r>
              <a:rPr lang="it-IT" sz="1300" dirty="0" err="1"/>
              <a:t>University</a:t>
            </a:r>
            <a:r>
              <a:rPr lang="it-IT" sz="1300" dirty="0"/>
              <a:t> of the </a:t>
            </a:r>
            <a:r>
              <a:rPr lang="it-IT" sz="1300" dirty="0" err="1"/>
              <a:t>Sacred</a:t>
            </a:r>
            <a:r>
              <a:rPr lang="it-IT" sz="1300" dirty="0"/>
              <a:t> </a:t>
            </a:r>
            <a:r>
              <a:rPr lang="it-IT" sz="1300" dirty="0" err="1"/>
              <a:t>Heart</a:t>
            </a:r>
            <a:r>
              <a:rPr lang="it-IT" sz="1300" dirty="0"/>
              <a:t> (Milano) </a:t>
            </a:r>
          </a:p>
          <a:p>
            <a:pPr marL="342900" indent="-342900">
              <a:buFont typeface="+mj-lt"/>
              <a:buAutoNum type="arabicPeriod"/>
            </a:pPr>
            <a:r>
              <a:rPr lang="it-IT" sz="1300" dirty="0"/>
              <a:t>The </a:t>
            </a:r>
            <a:r>
              <a:rPr lang="it-IT" sz="1300" dirty="0" err="1"/>
              <a:t>University</a:t>
            </a:r>
            <a:r>
              <a:rPr lang="it-IT" sz="1300" dirty="0"/>
              <a:t> of Parma  </a:t>
            </a:r>
          </a:p>
          <a:p>
            <a:pPr marL="342900" indent="-342900">
              <a:buFont typeface="+mj-lt"/>
              <a:buAutoNum type="arabicPeriod"/>
            </a:pPr>
            <a:r>
              <a:rPr lang="it-IT" sz="1300" dirty="0"/>
              <a:t>The </a:t>
            </a:r>
            <a:r>
              <a:rPr lang="it-IT" sz="1300" dirty="0" err="1"/>
              <a:t>University</a:t>
            </a:r>
            <a:r>
              <a:rPr lang="it-IT" sz="1300" dirty="0"/>
              <a:t> of Padova</a:t>
            </a:r>
          </a:p>
          <a:p>
            <a:pPr marL="342900" indent="-342900">
              <a:buFont typeface="+mj-lt"/>
              <a:buAutoNum type="arabicPeriod"/>
            </a:pPr>
            <a:r>
              <a:rPr lang="it-IT" sz="1300" dirty="0"/>
              <a:t>Language Center of the </a:t>
            </a:r>
            <a:r>
              <a:rPr lang="it-IT" sz="1300" dirty="0" err="1"/>
              <a:t>University</a:t>
            </a:r>
            <a:r>
              <a:rPr lang="it-IT" sz="1300" dirty="0"/>
              <a:t> of Ferrara </a:t>
            </a:r>
          </a:p>
          <a:p>
            <a:pPr marL="342900" indent="-342900">
              <a:buFont typeface="+mj-lt"/>
              <a:buAutoNum type="arabicPeriod"/>
            </a:pPr>
            <a:r>
              <a:rPr lang="it-IT" sz="1300" dirty="0"/>
              <a:t>The RUT Foundation (Rome)</a:t>
            </a:r>
          </a:p>
        </p:txBody>
      </p:sp>
      <p:sp>
        <p:nvSpPr>
          <p:cNvPr id="2" name="CasellaDiTesto 1">
            <a:extLst>
              <a:ext uri="{FF2B5EF4-FFF2-40B4-BE49-F238E27FC236}">
                <a16:creationId xmlns="" xmlns:a16="http://schemas.microsoft.com/office/drawing/2014/main" id="{E158CC2D-1CA7-0F4F-7443-4C18EB284E24}"/>
              </a:ext>
            </a:extLst>
          </p:cNvPr>
          <p:cNvSpPr txBox="1"/>
          <p:nvPr/>
        </p:nvSpPr>
        <p:spPr>
          <a:xfrm>
            <a:off x="1107590" y="906891"/>
            <a:ext cx="3657735" cy="477054"/>
          </a:xfrm>
          <a:prstGeom prst="rect">
            <a:avLst/>
          </a:prstGeom>
          <a:noFill/>
        </p:spPr>
        <p:txBody>
          <a:bodyPr wrap="none" rtlCol="0">
            <a:spAutoFit/>
          </a:bodyPr>
          <a:lstStyle/>
          <a:p>
            <a:r>
              <a:rPr lang="it-IT" sz="2500" b="1" dirty="0">
                <a:solidFill>
                  <a:srgbClr val="083C92"/>
                </a:solidFill>
                <a:latin typeface="Lato"/>
                <a:ea typeface="Lato"/>
                <a:cs typeface="Lato"/>
              </a:rPr>
              <a:t>Il </a:t>
            </a:r>
            <a:r>
              <a:rPr lang="it-IT" sz="2500" b="1" i="1" dirty="0">
                <a:solidFill>
                  <a:srgbClr val="083C92"/>
                </a:solidFill>
                <a:latin typeface="Lato"/>
                <a:ea typeface="Lato"/>
                <a:cs typeface="Lato"/>
              </a:rPr>
              <a:t>consorzio</a:t>
            </a:r>
            <a:r>
              <a:rPr lang="it-IT" sz="2500" b="1" dirty="0">
                <a:solidFill>
                  <a:srgbClr val="083C92"/>
                </a:solidFill>
                <a:latin typeface="Lato"/>
                <a:ea typeface="Lato"/>
                <a:cs typeface="Lato"/>
              </a:rPr>
              <a:t> CLARIN-IT</a:t>
            </a:r>
          </a:p>
        </p:txBody>
      </p:sp>
      <p:pic>
        <p:nvPicPr>
          <p:cNvPr id="1026" name="Picture 2">
            <a:extLst>
              <a:ext uri="{FF2B5EF4-FFF2-40B4-BE49-F238E27FC236}">
                <a16:creationId xmlns="" xmlns:a16="http://schemas.microsoft.com/office/drawing/2014/main" id="{31132740-491D-A64F-3FC3-7A0F8C7FD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048" y="769897"/>
            <a:ext cx="3588903" cy="4004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533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 xmlns:a16="http://schemas.microsoft.com/office/drawing/2014/main" id="{94C0B046-E696-A71A-AFCD-C80392665667}"/>
            </a:ext>
          </a:extLst>
        </p:cNvPr>
        <p:cNvGrpSpPr/>
        <p:nvPr/>
      </p:nvGrpSpPr>
      <p:grpSpPr>
        <a:xfrm>
          <a:off x="0" y="0"/>
          <a:ext cx="0" cy="0"/>
          <a:chOff x="0" y="0"/>
          <a:chExt cx="0" cy="0"/>
        </a:xfrm>
      </p:grpSpPr>
      <p:sp>
        <p:nvSpPr>
          <p:cNvPr id="125" name="Google Shape;125;p28">
            <a:extLst>
              <a:ext uri="{FF2B5EF4-FFF2-40B4-BE49-F238E27FC236}">
                <a16:creationId xmlns="" xmlns:a16="http://schemas.microsoft.com/office/drawing/2014/main" id="{C465E691-DF4E-D8D0-B614-1C03AD59C096}"/>
              </a:ext>
            </a:extLst>
          </p:cNvPr>
          <p:cNvSpPr txBox="1"/>
          <p:nvPr/>
        </p:nvSpPr>
        <p:spPr>
          <a:xfrm>
            <a:off x="95813" y="4162069"/>
            <a:ext cx="3399600" cy="646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26" name="Google Shape;126;p28">
            <a:extLst>
              <a:ext uri="{FF2B5EF4-FFF2-40B4-BE49-F238E27FC236}">
                <a16:creationId xmlns="" xmlns:a16="http://schemas.microsoft.com/office/drawing/2014/main" id="{20A03B18-B89C-4700-BF28-89334D3F7242}"/>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 name="Immagine 3">
            <a:extLst>
              <a:ext uri="{FF2B5EF4-FFF2-40B4-BE49-F238E27FC236}">
                <a16:creationId xmlns="" xmlns:a16="http://schemas.microsoft.com/office/drawing/2014/main" id="{CD761CC6-7D54-D020-E9A9-9BB977ACB773}"/>
              </a:ext>
            </a:extLst>
          </p:cNvPr>
          <p:cNvPicPr>
            <a:picLocks noChangeAspect="1"/>
          </p:cNvPicPr>
          <p:nvPr/>
        </p:nvPicPr>
        <p:blipFill>
          <a:blip r:embed="rId3"/>
          <a:stretch>
            <a:fillRect/>
          </a:stretch>
        </p:blipFill>
        <p:spPr>
          <a:xfrm>
            <a:off x="1985870" y="760413"/>
            <a:ext cx="5066779" cy="3983604"/>
          </a:xfrm>
          <a:prstGeom prst="rect">
            <a:avLst/>
          </a:prstGeom>
        </p:spPr>
      </p:pic>
    </p:spTree>
    <p:extLst>
      <p:ext uri="{BB962C8B-B14F-4D97-AF65-F5344CB8AC3E}">
        <p14:creationId xmlns:p14="http://schemas.microsoft.com/office/powerpoint/2010/main" val="3658281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 xmlns:a16="http://schemas.microsoft.com/office/drawing/2014/main" id="{5700DA9F-24B5-0F67-537D-F5B1D9952490}"/>
              </a:ext>
            </a:extLst>
          </p:cNvPr>
          <p:cNvSpPr/>
          <p:nvPr/>
        </p:nvSpPr>
        <p:spPr>
          <a:xfrm>
            <a:off x="4012707" y="4829452"/>
            <a:ext cx="1162975" cy="211711"/>
          </a:xfrm>
          <a:prstGeom prst="rect">
            <a:avLst/>
          </a:prstGeom>
          <a:solidFill>
            <a:srgbClr val="021F47"/>
          </a:solidFill>
          <a:ln>
            <a:solidFill>
              <a:srgbClr val="021F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Google Shape;120;p27">
            <a:extLst>
              <a:ext uri="{FF2B5EF4-FFF2-40B4-BE49-F238E27FC236}">
                <a16:creationId xmlns="" xmlns:a16="http://schemas.microsoft.com/office/drawing/2014/main" id="{1B8073E6-AA98-7F85-B381-8FA31F181921}"/>
              </a:ext>
            </a:extLst>
          </p:cNvPr>
          <p:cNvSpPr txBox="1"/>
          <p:nvPr/>
        </p:nvSpPr>
        <p:spPr>
          <a:xfrm>
            <a:off x="2528513" y="4730313"/>
            <a:ext cx="4086971" cy="29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900">
                <a:solidFill>
                  <a:schemeClr val="lt1"/>
                </a:solidFill>
                <a:latin typeface="Lato Light"/>
                <a:ea typeface="Lato Light"/>
                <a:cs typeface="Lato Light"/>
                <a:sym typeface="Lato Light"/>
              </a:rPr>
              <a:t>General Meeting 6/7 </a:t>
            </a:r>
            <a:r>
              <a:rPr lang="en" sz="1900" err="1">
                <a:solidFill>
                  <a:schemeClr val="lt1"/>
                </a:solidFill>
                <a:latin typeface="Lato Light"/>
                <a:ea typeface="Lato Light"/>
                <a:cs typeface="Lato Light"/>
                <a:sym typeface="Lato Light"/>
              </a:rPr>
              <a:t>febbraio</a:t>
            </a:r>
            <a:r>
              <a:rPr lang="en" sz="1900">
                <a:solidFill>
                  <a:schemeClr val="lt1"/>
                </a:solidFill>
                <a:latin typeface="Lato Light"/>
                <a:ea typeface="Lato Light"/>
                <a:cs typeface="Lato Light"/>
                <a:sym typeface="Lato Light"/>
              </a:rPr>
              <a:t> 2024</a:t>
            </a:r>
            <a:endParaRPr sz="1900">
              <a:solidFill>
                <a:schemeClr val="lt1"/>
              </a:solidFill>
              <a:latin typeface="Lato Light"/>
              <a:ea typeface="Lato Light"/>
              <a:cs typeface="Lato Light"/>
              <a:sym typeface="Lato Light"/>
            </a:endParaRPr>
          </a:p>
        </p:txBody>
      </p:sp>
      <p:sp>
        <p:nvSpPr>
          <p:cNvPr id="8" name="Google Shape;129;p28">
            <a:extLst>
              <a:ext uri="{FF2B5EF4-FFF2-40B4-BE49-F238E27FC236}">
                <a16:creationId xmlns="" xmlns:a16="http://schemas.microsoft.com/office/drawing/2014/main" id="{CBB941E5-0024-1610-6AB5-E7D511BEB080}"/>
              </a:ext>
            </a:extLst>
          </p:cNvPr>
          <p:cNvSpPr txBox="1"/>
          <p:nvPr/>
        </p:nvSpPr>
        <p:spPr>
          <a:xfrm>
            <a:off x="-410549" y="2105550"/>
            <a:ext cx="3750069" cy="466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000"/>
              </a:spcBef>
              <a:spcAft>
                <a:spcPts val="0"/>
              </a:spcAft>
              <a:buClr>
                <a:srgbClr val="000000"/>
              </a:buClr>
              <a:buSzPts val="1100"/>
              <a:buFont typeface="Arial"/>
              <a:buNone/>
            </a:pPr>
            <a:r>
              <a:rPr lang="it-IT" sz="2500" b="1" dirty="0">
                <a:solidFill>
                  <a:srgbClr val="083C92"/>
                </a:solidFill>
                <a:latin typeface="Lato"/>
                <a:ea typeface="Lato"/>
                <a:cs typeface="Lato"/>
                <a:sym typeface="Lato"/>
              </a:rPr>
              <a:t>Direzioni di ricerca</a:t>
            </a:r>
            <a:endParaRPr sz="2500" b="1" i="0" u="none" strike="noStrike" cap="none" dirty="0">
              <a:solidFill>
                <a:srgbClr val="083C92"/>
              </a:solidFill>
              <a:latin typeface="Lato"/>
              <a:ea typeface="Lato"/>
              <a:cs typeface="Lato"/>
              <a:sym typeface="Lato"/>
            </a:endParaRPr>
          </a:p>
        </p:txBody>
      </p:sp>
      <p:sp>
        <p:nvSpPr>
          <p:cNvPr id="7" name="Google Shape;126;p28">
            <a:extLst>
              <a:ext uri="{FF2B5EF4-FFF2-40B4-BE49-F238E27FC236}">
                <a16:creationId xmlns="" xmlns:a16="http://schemas.microsoft.com/office/drawing/2014/main" id="{AEDB71D0-4051-AD9A-4F28-7812242831EA}"/>
              </a:ext>
            </a:extLst>
          </p:cNvPr>
          <p:cNvSpPr/>
          <p:nvPr/>
        </p:nvSpPr>
        <p:spPr>
          <a:xfrm>
            <a:off x="2572905" y="4841600"/>
            <a:ext cx="3887231"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 name="Immagine 5">
            <a:extLst>
              <a:ext uri="{FF2B5EF4-FFF2-40B4-BE49-F238E27FC236}">
                <a16:creationId xmlns="" xmlns:a16="http://schemas.microsoft.com/office/drawing/2014/main" id="{D5B2EF5A-7E52-A851-8319-668163E8B44E}"/>
              </a:ext>
            </a:extLst>
          </p:cNvPr>
          <p:cNvPicPr>
            <a:picLocks noChangeAspect="1"/>
          </p:cNvPicPr>
          <p:nvPr/>
        </p:nvPicPr>
        <p:blipFill>
          <a:blip r:embed="rId3"/>
          <a:stretch>
            <a:fillRect/>
          </a:stretch>
        </p:blipFill>
        <p:spPr>
          <a:xfrm>
            <a:off x="3354031" y="760492"/>
            <a:ext cx="5192436" cy="3995438"/>
          </a:xfrm>
          <a:prstGeom prst="rect">
            <a:avLst/>
          </a:prstGeom>
        </p:spPr>
      </p:pic>
    </p:spTree>
    <p:extLst>
      <p:ext uri="{BB962C8B-B14F-4D97-AF65-F5344CB8AC3E}">
        <p14:creationId xmlns:p14="http://schemas.microsoft.com/office/powerpoint/2010/main" val="957337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 xmlns:a16="http://schemas.microsoft.com/office/drawing/2014/main" id="{730557E0-8E93-8C15-AAF7-75B497388D39}"/>
            </a:ext>
          </a:extLst>
        </p:cNvPr>
        <p:cNvGrpSpPr/>
        <p:nvPr/>
      </p:nvGrpSpPr>
      <p:grpSpPr>
        <a:xfrm>
          <a:off x="0" y="0"/>
          <a:ext cx="0" cy="0"/>
          <a:chOff x="0" y="0"/>
          <a:chExt cx="0" cy="0"/>
        </a:xfrm>
      </p:grpSpPr>
      <p:sp>
        <p:nvSpPr>
          <p:cNvPr id="125" name="Google Shape;125;p28">
            <a:extLst>
              <a:ext uri="{FF2B5EF4-FFF2-40B4-BE49-F238E27FC236}">
                <a16:creationId xmlns="" xmlns:a16="http://schemas.microsoft.com/office/drawing/2014/main" id="{C589E226-FC9D-F42E-0630-E335BF83BCDF}"/>
              </a:ext>
            </a:extLst>
          </p:cNvPr>
          <p:cNvSpPr txBox="1"/>
          <p:nvPr/>
        </p:nvSpPr>
        <p:spPr>
          <a:xfrm>
            <a:off x="95813" y="4162069"/>
            <a:ext cx="3399600" cy="646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26" name="Google Shape;126;p28">
            <a:extLst>
              <a:ext uri="{FF2B5EF4-FFF2-40B4-BE49-F238E27FC236}">
                <a16:creationId xmlns="" xmlns:a16="http://schemas.microsoft.com/office/drawing/2014/main" id="{D237C02F-B135-F52C-CB64-13811CC03434}"/>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120;p27">
            <a:extLst>
              <a:ext uri="{FF2B5EF4-FFF2-40B4-BE49-F238E27FC236}">
                <a16:creationId xmlns="" xmlns:a16="http://schemas.microsoft.com/office/drawing/2014/main" id="{A36BFC5A-67E6-6C5E-9FA1-65038F580D64}"/>
              </a:ext>
            </a:extLst>
          </p:cNvPr>
          <p:cNvSpPr txBox="1"/>
          <p:nvPr/>
        </p:nvSpPr>
        <p:spPr>
          <a:xfrm>
            <a:off x="2528513" y="4730313"/>
            <a:ext cx="4086971" cy="29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900" dirty="0">
              <a:solidFill>
                <a:schemeClr val="lt1"/>
              </a:solidFill>
              <a:latin typeface="Lato Light"/>
              <a:ea typeface="Lato Light"/>
              <a:cs typeface="Lato Light"/>
              <a:sym typeface="Lato Light"/>
            </a:endParaRPr>
          </a:p>
        </p:txBody>
      </p:sp>
      <p:pic>
        <p:nvPicPr>
          <p:cNvPr id="6146" name="Picture 2">
            <a:extLst>
              <a:ext uri="{FF2B5EF4-FFF2-40B4-BE49-F238E27FC236}">
                <a16:creationId xmlns="" xmlns:a16="http://schemas.microsoft.com/office/drawing/2014/main" id="{C8DE85BF-A735-FF42-5A61-F7426C7B1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7810" y="762641"/>
            <a:ext cx="3986707" cy="3986707"/>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152;g2a660bf32a0_0_461"/>
          <p:cNvPicPr preferRelativeResize="0"/>
          <p:nvPr/>
        </p:nvPicPr>
        <p:blipFill rotWithShape="1">
          <a:blip r:embed="rId4">
            <a:alphaModFix/>
          </a:blip>
          <a:srcRect/>
          <a:stretch/>
        </p:blipFill>
        <p:spPr>
          <a:xfrm>
            <a:off x="124362" y="890601"/>
            <a:ext cx="2330211" cy="1506369"/>
          </a:xfrm>
          <a:prstGeom prst="rect">
            <a:avLst/>
          </a:prstGeom>
          <a:noFill/>
          <a:ln w="19050" cap="flat" cmpd="sng">
            <a:solidFill>
              <a:schemeClr val="dk2"/>
            </a:solidFill>
            <a:prstDash val="dot"/>
            <a:round/>
            <a:headEnd type="none" w="sm" len="sm"/>
            <a:tailEnd type="none" w="sm" len="sm"/>
          </a:ln>
        </p:spPr>
      </p:pic>
      <p:sp>
        <p:nvSpPr>
          <p:cNvPr id="7" name="Google Shape;153;g2a660bf32a0_0_461"/>
          <p:cNvSpPr txBox="1"/>
          <p:nvPr/>
        </p:nvSpPr>
        <p:spPr>
          <a:xfrm>
            <a:off x="120640" y="2682332"/>
            <a:ext cx="3746739" cy="1897601"/>
          </a:xfrm>
          <a:prstGeom prst="rect">
            <a:avLst/>
          </a:prstGeom>
          <a:noFill/>
          <a:ln w="19050" cap="flat" cmpd="sng">
            <a:solidFill>
              <a:srgbClr val="000000"/>
            </a:solidFill>
            <a:prstDash val="dot"/>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Lato Light"/>
              <a:buChar char="●"/>
            </a:pPr>
            <a:r>
              <a:rPr lang="it" b="1" i="0" u="none" strike="noStrike" cap="none" dirty="0">
                <a:solidFill>
                  <a:srgbClr val="000000"/>
                </a:solidFill>
                <a:latin typeface="Lato"/>
                <a:ea typeface="Lato"/>
                <a:cs typeface="Lato"/>
                <a:sym typeface="Lato"/>
              </a:rPr>
              <a:t>NAPOLI</a:t>
            </a:r>
            <a:r>
              <a:rPr lang="it" b="0" i="0" u="none" strike="noStrike" cap="none" dirty="0">
                <a:solidFill>
                  <a:srgbClr val="000000"/>
                </a:solidFill>
                <a:latin typeface="Lato Light"/>
                <a:ea typeface="Lato Light"/>
                <a:cs typeface="Lato Light"/>
                <a:sym typeface="Lato Light"/>
              </a:rPr>
              <a:t> (DARIAH, OPERAS, E-RIHS)</a:t>
            </a:r>
            <a:endParaRPr b="0" i="0" u="none" strike="noStrike" cap="none" dirty="0">
              <a:solidFill>
                <a:srgbClr val="000000"/>
              </a:solidFill>
              <a:latin typeface="Lato Light"/>
              <a:ea typeface="Lato Light"/>
              <a:cs typeface="Lato Light"/>
              <a:sym typeface="Lato Light"/>
            </a:endParaRPr>
          </a:p>
          <a:p>
            <a:pPr marL="457200" marR="0" lvl="0" indent="-342900" algn="l" rtl="0">
              <a:lnSpc>
                <a:spcPct val="100000"/>
              </a:lnSpc>
              <a:spcBef>
                <a:spcPts val="0"/>
              </a:spcBef>
              <a:spcAft>
                <a:spcPts val="0"/>
              </a:spcAft>
              <a:buClr>
                <a:srgbClr val="000000"/>
              </a:buClr>
              <a:buSzPts val="1800"/>
              <a:buFont typeface="Lato Light"/>
              <a:buChar char="●"/>
            </a:pPr>
            <a:r>
              <a:rPr lang="it" b="1" i="0" u="none" strike="noStrike" cap="none" dirty="0">
                <a:solidFill>
                  <a:srgbClr val="000000"/>
                </a:solidFill>
                <a:latin typeface="Lato"/>
                <a:ea typeface="Lato"/>
                <a:cs typeface="Lato"/>
                <a:sym typeface="Lato"/>
              </a:rPr>
              <a:t>LECCE</a:t>
            </a:r>
            <a:r>
              <a:rPr lang="it" b="0" i="0" u="none" strike="noStrike" cap="none" dirty="0">
                <a:solidFill>
                  <a:srgbClr val="000000"/>
                </a:solidFill>
                <a:latin typeface="Lato Light"/>
                <a:ea typeface="Lato Light"/>
                <a:cs typeface="Lato Light"/>
                <a:sym typeface="Lato Light"/>
              </a:rPr>
              <a:t> (DARIAH, E-RIHS)</a:t>
            </a:r>
            <a:endParaRPr b="0" i="0" u="none" strike="noStrike" cap="none" dirty="0">
              <a:solidFill>
                <a:srgbClr val="000000"/>
              </a:solidFill>
              <a:latin typeface="Lato Light"/>
              <a:ea typeface="Lato Light"/>
              <a:cs typeface="Lato Light"/>
              <a:sym typeface="Lato Light"/>
            </a:endParaRPr>
          </a:p>
          <a:p>
            <a:pPr marL="457200" marR="0" lvl="0" indent="-342900" algn="l" rtl="0">
              <a:lnSpc>
                <a:spcPct val="100000"/>
              </a:lnSpc>
              <a:spcBef>
                <a:spcPts val="0"/>
              </a:spcBef>
              <a:spcAft>
                <a:spcPts val="0"/>
              </a:spcAft>
              <a:buClr>
                <a:srgbClr val="000000"/>
              </a:buClr>
              <a:buSzPts val="1800"/>
              <a:buFont typeface="Lato Light"/>
              <a:buChar char="●"/>
            </a:pPr>
            <a:r>
              <a:rPr lang="it" b="1" i="0" u="none" strike="noStrike" cap="none" dirty="0">
                <a:solidFill>
                  <a:srgbClr val="000000"/>
                </a:solidFill>
                <a:latin typeface="Lato"/>
                <a:ea typeface="Lato"/>
                <a:cs typeface="Lato"/>
                <a:sym typeface="Lato"/>
              </a:rPr>
              <a:t>PISA</a:t>
            </a:r>
            <a:r>
              <a:rPr lang="it" b="0" i="0" u="none" strike="noStrike" cap="none" dirty="0">
                <a:solidFill>
                  <a:srgbClr val="000000"/>
                </a:solidFill>
                <a:latin typeface="Lato Light"/>
                <a:ea typeface="Lato Light"/>
                <a:cs typeface="Lato Light"/>
                <a:sym typeface="Lato Light"/>
              </a:rPr>
              <a:t> (DARIAH, CLARIN)</a:t>
            </a:r>
            <a:endParaRPr b="0" i="0" u="none" strike="noStrike" cap="none" dirty="0">
              <a:solidFill>
                <a:srgbClr val="000000"/>
              </a:solidFill>
              <a:latin typeface="Lato Light"/>
              <a:ea typeface="Lato Light"/>
              <a:cs typeface="Lato Light"/>
              <a:sym typeface="Lato Light"/>
            </a:endParaRPr>
          </a:p>
          <a:p>
            <a:pPr marL="457200" marR="0" lvl="0" indent="-342900" algn="l" rtl="0">
              <a:lnSpc>
                <a:spcPct val="100000"/>
              </a:lnSpc>
              <a:spcBef>
                <a:spcPts val="0"/>
              </a:spcBef>
              <a:spcAft>
                <a:spcPts val="0"/>
              </a:spcAft>
              <a:buClr>
                <a:srgbClr val="000000"/>
              </a:buClr>
              <a:buSzPts val="1800"/>
              <a:buFont typeface="Lato Light"/>
              <a:buChar char="●"/>
            </a:pPr>
            <a:r>
              <a:rPr lang="it" b="1" i="0" u="none" strike="noStrike" cap="none" dirty="0">
                <a:solidFill>
                  <a:srgbClr val="000000"/>
                </a:solidFill>
                <a:latin typeface="Lato"/>
                <a:ea typeface="Lato"/>
                <a:cs typeface="Lato"/>
                <a:sym typeface="Lato"/>
              </a:rPr>
              <a:t>ROMA</a:t>
            </a:r>
            <a:r>
              <a:rPr lang="it" b="0" i="0" u="none" strike="noStrike" cap="none" dirty="0">
                <a:solidFill>
                  <a:srgbClr val="000000"/>
                </a:solidFill>
                <a:latin typeface="Lato Light"/>
                <a:ea typeface="Lato Light"/>
                <a:cs typeface="Lato Light"/>
                <a:sym typeface="Lato Light"/>
              </a:rPr>
              <a:t> (DARIAH, E-RIHS, OPERAS)</a:t>
            </a:r>
            <a:endParaRPr b="0" i="0" u="none" strike="noStrike" cap="none" dirty="0">
              <a:solidFill>
                <a:srgbClr val="000000"/>
              </a:solidFill>
              <a:latin typeface="Lato Light"/>
              <a:ea typeface="Lato Light"/>
              <a:cs typeface="Lato Light"/>
              <a:sym typeface="Lato Light"/>
            </a:endParaRPr>
          </a:p>
          <a:p>
            <a:pPr marL="457200" marR="0" lvl="0" indent="-342900" algn="l" rtl="0">
              <a:lnSpc>
                <a:spcPct val="100000"/>
              </a:lnSpc>
              <a:spcBef>
                <a:spcPts val="0"/>
              </a:spcBef>
              <a:spcAft>
                <a:spcPts val="0"/>
              </a:spcAft>
              <a:buClr>
                <a:srgbClr val="000000"/>
              </a:buClr>
              <a:buSzPts val="1800"/>
              <a:buFont typeface="Lato Light"/>
              <a:buChar char="●"/>
            </a:pPr>
            <a:r>
              <a:rPr lang="it" b="1" i="0" u="none" strike="noStrike" cap="none" dirty="0">
                <a:solidFill>
                  <a:srgbClr val="000000"/>
                </a:solidFill>
                <a:latin typeface="Lato"/>
                <a:ea typeface="Lato"/>
                <a:cs typeface="Lato"/>
                <a:sym typeface="Lato"/>
              </a:rPr>
              <a:t>CATANIA</a:t>
            </a:r>
            <a:r>
              <a:rPr lang="it" b="0" i="0" u="none" strike="noStrike" cap="none" dirty="0">
                <a:solidFill>
                  <a:srgbClr val="000000"/>
                </a:solidFill>
                <a:latin typeface="Lato Light"/>
                <a:ea typeface="Lato Light"/>
                <a:cs typeface="Lato Light"/>
                <a:sym typeface="Lato Light"/>
              </a:rPr>
              <a:t> (DARIAH, E-RIHS)</a:t>
            </a:r>
            <a:endParaRPr b="0" i="0" u="none" strike="noStrike" cap="none" dirty="0">
              <a:solidFill>
                <a:srgbClr val="000000"/>
              </a:solidFill>
              <a:latin typeface="Lato Light"/>
              <a:ea typeface="Lato Light"/>
              <a:cs typeface="Lato Light"/>
              <a:sym typeface="Lato Light"/>
            </a:endParaRPr>
          </a:p>
          <a:p>
            <a:pPr marL="457200" marR="0" lvl="0" indent="-342900" algn="l" rtl="0">
              <a:lnSpc>
                <a:spcPct val="100000"/>
              </a:lnSpc>
              <a:spcBef>
                <a:spcPts val="0"/>
              </a:spcBef>
              <a:spcAft>
                <a:spcPts val="0"/>
              </a:spcAft>
              <a:buClr>
                <a:srgbClr val="000000"/>
              </a:buClr>
              <a:buSzPts val="1800"/>
              <a:buFont typeface="Lato Light"/>
              <a:buChar char="●"/>
            </a:pPr>
            <a:r>
              <a:rPr lang="it" b="1" i="0" u="none" strike="noStrike" cap="none" dirty="0">
                <a:solidFill>
                  <a:srgbClr val="000000"/>
                </a:solidFill>
                <a:latin typeface="Lato"/>
                <a:ea typeface="Lato"/>
                <a:cs typeface="Lato"/>
                <a:sym typeface="Lato"/>
              </a:rPr>
              <a:t>MILANO</a:t>
            </a:r>
            <a:r>
              <a:rPr lang="it" b="0" i="0" u="none" strike="noStrike" cap="none" dirty="0">
                <a:solidFill>
                  <a:srgbClr val="000000"/>
                </a:solidFill>
                <a:latin typeface="Lato Light"/>
                <a:ea typeface="Lato Light"/>
                <a:cs typeface="Lato Light"/>
                <a:sym typeface="Lato Light"/>
              </a:rPr>
              <a:t> (E-RIHS)</a:t>
            </a:r>
            <a:endParaRPr b="0" i="0" u="none" strike="noStrike" cap="none" dirty="0">
              <a:solidFill>
                <a:srgbClr val="000000"/>
              </a:solidFill>
              <a:latin typeface="Lato Light"/>
              <a:ea typeface="Lato Light"/>
              <a:cs typeface="Lato Light"/>
              <a:sym typeface="Lato Light"/>
            </a:endParaRPr>
          </a:p>
          <a:p>
            <a:pPr marL="457200" marR="0" lvl="0" indent="-342900" algn="l" rtl="0">
              <a:lnSpc>
                <a:spcPct val="100000"/>
              </a:lnSpc>
              <a:spcBef>
                <a:spcPts val="0"/>
              </a:spcBef>
              <a:spcAft>
                <a:spcPts val="0"/>
              </a:spcAft>
              <a:buClr>
                <a:srgbClr val="000000"/>
              </a:buClr>
              <a:buSzPts val="1800"/>
              <a:buFont typeface="Lato Light"/>
              <a:buChar char="●"/>
            </a:pPr>
            <a:r>
              <a:rPr lang="it" b="1" i="0" u="none" strike="noStrike" cap="none" dirty="0">
                <a:solidFill>
                  <a:srgbClr val="000000"/>
                </a:solidFill>
                <a:latin typeface="Lato"/>
                <a:ea typeface="Lato"/>
                <a:cs typeface="Lato"/>
                <a:sym typeface="Lato"/>
              </a:rPr>
              <a:t>FIRENZE</a:t>
            </a:r>
            <a:r>
              <a:rPr lang="it" b="0" i="0" u="none" strike="noStrike" cap="none" dirty="0">
                <a:solidFill>
                  <a:srgbClr val="000000"/>
                </a:solidFill>
                <a:latin typeface="Lato Light"/>
                <a:ea typeface="Lato Light"/>
                <a:cs typeface="Lato Light"/>
                <a:sym typeface="Lato Light"/>
              </a:rPr>
              <a:t> (E-RIHS, DARIAH)</a:t>
            </a:r>
            <a:endParaRPr b="0" i="0" u="none" strike="noStrike" cap="none" dirty="0">
              <a:solidFill>
                <a:srgbClr val="000000"/>
              </a:solidFill>
              <a:latin typeface="Lato Light"/>
              <a:ea typeface="Lato Light"/>
              <a:cs typeface="Lato Light"/>
              <a:sym typeface="Lato Light"/>
            </a:endParaRPr>
          </a:p>
          <a:p>
            <a:pPr marL="457200" marR="0" lvl="0" indent="-342900" algn="l" rtl="0">
              <a:lnSpc>
                <a:spcPct val="100000"/>
              </a:lnSpc>
              <a:spcBef>
                <a:spcPts val="0"/>
              </a:spcBef>
              <a:spcAft>
                <a:spcPts val="0"/>
              </a:spcAft>
              <a:buClr>
                <a:srgbClr val="000000"/>
              </a:buClr>
              <a:buSzPts val="1800"/>
              <a:buFont typeface="Lato Light"/>
              <a:buChar char="●"/>
            </a:pPr>
            <a:r>
              <a:rPr lang="it" b="1" i="0" u="none" strike="noStrike" cap="none" dirty="0">
                <a:solidFill>
                  <a:srgbClr val="000000"/>
                </a:solidFill>
                <a:latin typeface="Lato"/>
                <a:ea typeface="Lato"/>
                <a:cs typeface="Lato"/>
                <a:sym typeface="Lato"/>
              </a:rPr>
              <a:t>GENOVA</a:t>
            </a:r>
            <a:r>
              <a:rPr lang="it" b="0" i="0" u="none" strike="noStrike" cap="none" dirty="0">
                <a:solidFill>
                  <a:srgbClr val="000000"/>
                </a:solidFill>
                <a:latin typeface="Lato Light"/>
                <a:ea typeface="Lato Light"/>
                <a:cs typeface="Lato Light"/>
                <a:sym typeface="Lato Light"/>
              </a:rPr>
              <a:t> (E-RIHS)</a:t>
            </a:r>
            <a:endParaRPr b="0" i="0" u="none" strike="noStrike" cap="none" dirty="0">
              <a:solidFill>
                <a:srgbClr val="000000"/>
              </a:solidFill>
              <a:latin typeface="Lato Light"/>
              <a:ea typeface="Lato Light"/>
              <a:cs typeface="Lato Light"/>
              <a:sym typeface="Lato Light"/>
            </a:endParaRPr>
          </a:p>
        </p:txBody>
      </p:sp>
      <p:pic>
        <p:nvPicPr>
          <p:cNvPr id="8" name="Google Shape;144;p1"/>
          <p:cNvPicPr preferRelativeResize="0"/>
          <p:nvPr/>
        </p:nvPicPr>
        <p:blipFill rotWithShape="1">
          <a:blip r:embed="rId5">
            <a:alphaModFix/>
          </a:blip>
          <a:srcRect/>
          <a:stretch/>
        </p:blipFill>
        <p:spPr>
          <a:xfrm>
            <a:off x="2863848" y="1241288"/>
            <a:ext cx="1888320" cy="485101"/>
          </a:xfrm>
          <a:prstGeom prst="rect">
            <a:avLst/>
          </a:prstGeom>
          <a:noFill/>
          <a:ln>
            <a:noFill/>
          </a:ln>
        </p:spPr>
      </p:pic>
    </p:spTree>
    <p:extLst>
      <p:ext uri="{BB962C8B-B14F-4D97-AF65-F5344CB8AC3E}">
        <p14:creationId xmlns:p14="http://schemas.microsoft.com/office/powerpoint/2010/main" val="1693612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126;p28">
            <a:extLst>
              <a:ext uri="{FF2B5EF4-FFF2-40B4-BE49-F238E27FC236}">
                <a16:creationId xmlns="" xmlns:a16="http://schemas.microsoft.com/office/drawing/2014/main" id="{D6353CFB-45C2-77C8-3D67-F65514027D50}"/>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 name="Google Shape;64;p2">
            <a:extLst>
              <a:ext uri="{FF2B5EF4-FFF2-40B4-BE49-F238E27FC236}">
                <a16:creationId xmlns="" xmlns:a16="http://schemas.microsoft.com/office/drawing/2014/main" id="{4DC5491D-8EF3-B43C-AA8F-A3C21883CCE7}"/>
              </a:ext>
            </a:extLst>
          </p:cNvPr>
          <p:cNvSpPr/>
          <p:nvPr/>
        </p:nvSpPr>
        <p:spPr>
          <a:xfrm>
            <a:off x="2550211" y="769427"/>
            <a:ext cx="6486000" cy="3960900"/>
          </a:xfrm>
          <a:prstGeom prst="roundRect">
            <a:avLst>
              <a:gd name="adj" fmla="val 16667"/>
            </a:avLst>
          </a:prstGeom>
          <a:solidFill>
            <a:schemeClr val="bg1">
              <a:alpha val="49019"/>
            </a:schemeClr>
          </a:solidFill>
          <a:ln w="25400" cap="flat" cmpd="sng">
            <a:solidFill>
              <a:srgbClr val="0C4564"/>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rgbClr val="FFFFFF"/>
              </a:solidFill>
            </a:endParaRPr>
          </a:p>
        </p:txBody>
      </p:sp>
      <p:pic>
        <p:nvPicPr>
          <p:cNvPr id="50" name="Immagine 49">
            <a:extLst>
              <a:ext uri="{FF2B5EF4-FFF2-40B4-BE49-F238E27FC236}">
                <a16:creationId xmlns="" xmlns:a16="http://schemas.microsoft.com/office/drawing/2014/main" id="{1C72231A-6B7C-E981-DD27-4E3FBD1A9D9C}"/>
              </a:ext>
            </a:extLst>
          </p:cNvPr>
          <p:cNvPicPr>
            <a:picLocks noChangeAspect="1"/>
          </p:cNvPicPr>
          <p:nvPr/>
        </p:nvPicPr>
        <p:blipFill>
          <a:blip r:embed="rId3"/>
          <a:stretch>
            <a:fillRect/>
          </a:stretch>
        </p:blipFill>
        <p:spPr>
          <a:xfrm>
            <a:off x="2183804" y="893495"/>
            <a:ext cx="6701578" cy="3813154"/>
          </a:xfrm>
          <a:prstGeom prst="rect">
            <a:avLst/>
          </a:prstGeom>
        </p:spPr>
      </p:pic>
      <p:pic>
        <p:nvPicPr>
          <p:cNvPr id="51" name="Google Shape;117;p27">
            <a:extLst>
              <a:ext uri="{FF2B5EF4-FFF2-40B4-BE49-F238E27FC236}">
                <a16:creationId xmlns="" xmlns:a16="http://schemas.microsoft.com/office/drawing/2014/main" id="{1607D10A-0A57-BBF6-857F-7BC8C5127DDF}"/>
              </a:ext>
            </a:extLst>
          </p:cNvPr>
          <p:cNvPicPr preferRelativeResize="0"/>
          <p:nvPr/>
        </p:nvPicPr>
        <p:blipFill rotWithShape="1">
          <a:blip r:embed="rId4">
            <a:alphaModFix/>
          </a:blip>
          <a:srcRect/>
          <a:stretch/>
        </p:blipFill>
        <p:spPr>
          <a:xfrm>
            <a:off x="9427" y="2308331"/>
            <a:ext cx="2110508" cy="526837"/>
          </a:xfrm>
          <a:prstGeom prst="rect">
            <a:avLst/>
          </a:prstGeom>
          <a:noFill/>
          <a:ln>
            <a:noFill/>
          </a:ln>
        </p:spPr>
      </p:pic>
    </p:spTree>
    <p:extLst>
      <p:ext uri="{BB962C8B-B14F-4D97-AF65-F5344CB8AC3E}">
        <p14:creationId xmlns:p14="http://schemas.microsoft.com/office/powerpoint/2010/main" val="31100210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mappa, schermata, grafica&#10;&#10;Descrizione generata automaticamente">
            <a:extLst>
              <a:ext uri="{FF2B5EF4-FFF2-40B4-BE49-F238E27FC236}">
                <a16:creationId xmlns:a16="http://schemas.microsoft.com/office/drawing/2014/main" xmlns="" id="{0A277C9C-6B27-709A-E98C-2383DC3A9661}"/>
              </a:ext>
            </a:extLst>
          </p:cNvPr>
          <p:cNvPicPr>
            <a:picLocks noChangeAspect="1"/>
          </p:cNvPicPr>
          <p:nvPr/>
        </p:nvPicPr>
        <p:blipFill rotWithShape="1">
          <a:blip r:embed="rId3"/>
          <a:srcRect l="1333" r="1" b="1"/>
          <a:stretch/>
        </p:blipFill>
        <p:spPr>
          <a:xfrm>
            <a:off x="20" y="10"/>
            <a:ext cx="9143980" cy="5143490"/>
          </a:xfrm>
          <a:prstGeom prst="rect">
            <a:avLst/>
          </a:prstGeom>
          <a:ln>
            <a:solidFill>
              <a:schemeClr val="accent2">
                <a:lumMod val="20000"/>
                <a:lumOff val="80000"/>
              </a:schemeClr>
            </a:solidFill>
          </a:ln>
          <a:effectLst>
            <a:outerShdw blurRad="190500" algn="tl" rotWithShape="0">
              <a:srgbClr val="000000">
                <a:alpha val="70000"/>
              </a:srgbClr>
            </a:outerShdw>
          </a:effectLst>
        </p:spPr>
      </p:pic>
      <p:sp>
        <p:nvSpPr>
          <p:cNvPr id="2" name="Segnaposto numero diapositiva 1" hidden="1">
            <a:extLst>
              <a:ext uri="{FF2B5EF4-FFF2-40B4-BE49-F238E27FC236}">
                <a16:creationId xmlns:a16="http://schemas.microsoft.com/office/drawing/2014/main" xmlns="" id="{978D1516-D2BD-4C4C-215D-4724E3FF01B1}"/>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it-IT"/>
              <a:pPr marL="0" lvl="0" indent="0" algn="r" rtl="0">
                <a:spcBef>
                  <a:spcPts val="0"/>
                </a:spcBef>
                <a:spcAft>
                  <a:spcPts val="600"/>
                </a:spcAft>
                <a:buNone/>
              </a:pPr>
              <a:t>2</a:t>
            </a:fld>
            <a:endParaRPr lang="it-IT"/>
          </a:p>
        </p:txBody>
      </p:sp>
      <p:sp>
        <p:nvSpPr>
          <p:cNvPr id="5" name="CasellaDiTesto 4">
            <a:extLst>
              <a:ext uri="{FF2B5EF4-FFF2-40B4-BE49-F238E27FC236}">
                <a16:creationId xmlns:a16="http://schemas.microsoft.com/office/drawing/2014/main" xmlns="" id="{0B246610-77CE-2671-EA92-BA44C66B05E1}"/>
              </a:ext>
            </a:extLst>
          </p:cNvPr>
          <p:cNvSpPr txBox="1"/>
          <p:nvPr/>
        </p:nvSpPr>
        <p:spPr>
          <a:xfrm>
            <a:off x="3403600" y="169332"/>
            <a:ext cx="5740400" cy="4708981"/>
          </a:xfrm>
          <a:prstGeom prst="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US" sz="2000" b="1" dirty="0">
                <a:solidFill>
                  <a:schemeClr val="bg1"/>
                </a:solidFill>
                <a:latin typeface="Arial"/>
                <a:cs typeface="Arial"/>
              </a:rPr>
              <a:t>ESFRI ERIC since 2012</a:t>
            </a:r>
          </a:p>
          <a:p>
            <a:pPr marL="342900" indent="-342900">
              <a:buFont typeface="Arial,Sans-Serif"/>
              <a:buChar char="•"/>
            </a:pPr>
            <a:r>
              <a:rPr lang="en-US" sz="2000" b="1" dirty="0">
                <a:solidFill>
                  <a:schemeClr val="bg1"/>
                </a:solidFill>
                <a:latin typeface="Arial"/>
                <a:cs typeface="Arial"/>
              </a:rPr>
              <a:t>Landmark since 2016 </a:t>
            </a:r>
            <a:endParaRPr lang="en-US" sz="2000" b="1" dirty="0" smtClean="0">
              <a:solidFill>
                <a:schemeClr val="bg1"/>
              </a:solidFill>
              <a:latin typeface="Arial"/>
              <a:cs typeface="Arial"/>
            </a:endParaRPr>
          </a:p>
          <a:p>
            <a:r>
              <a:rPr lang="en-US" sz="2000" b="1" dirty="0">
                <a:solidFill>
                  <a:schemeClr val="bg1"/>
                </a:solidFill>
                <a:latin typeface="Arial"/>
                <a:cs typeface="Arial"/>
              </a:rPr>
              <a:t> </a:t>
            </a:r>
            <a:endParaRPr lang="en-US" sz="2000" b="1" dirty="0">
              <a:solidFill>
                <a:schemeClr val="bg1"/>
              </a:solidFill>
              <a:latin typeface="Questrial"/>
              <a:ea typeface="Questrial"/>
              <a:cs typeface="Arial"/>
            </a:endParaRPr>
          </a:p>
          <a:p>
            <a:pPr marL="342900" indent="-342900">
              <a:buChar char="•"/>
            </a:pPr>
            <a:r>
              <a:rPr lang="en-US" sz="2000" b="1" dirty="0" smtClean="0">
                <a:solidFill>
                  <a:schemeClr val="bg1"/>
                </a:solidFill>
                <a:latin typeface="Questrial"/>
                <a:cs typeface="Arial"/>
              </a:rPr>
              <a:t>easy and sustainable</a:t>
            </a:r>
            <a:r>
              <a:rPr lang="en-US" sz="2000" b="1" dirty="0">
                <a:solidFill>
                  <a:schemeClr val="bg1"/>
                </a:solidFill>
                <a:latin typeface="Questrial"/>
                <a:cs typeface="Arial"/>
              </a:rPr>
              <a:t> access for scholars in the humanities and social sciences   </a:t>
            </a:r>
            <a:endParaRPr lang="en-US" sz="2000" b="1" dirty="0">
              <a:solidFill>
                <a:schemeClr val="bg1"/>
              </a:solidFill>
              <a:latin typeface="Questrial"/>
              <a:ea typeface="Questrial"/>
              <a:cs typeface="Arial"/>
            </a:endParaRPr>
          </a:p>
          <a:p>
            <a:pPr marL="342900" indent="-342900">
              <a:buFont typeface="Arial"/>
              <a:buChar char="•"/>
            </a:pPr>
            <a:r>
              <a:rPr lang="en-US" sz="2000" b="1" dirty="0">
                <a:solidFill>
                  <a:schemeClr val="bg1"/>
                </a:solidFill>
                <a:latin typeface="Questrial"/>
                <a:ea typeface="Arial"/>
                <a:cs typeface="Arial"/>
              </a:rPr>
              <a:t>digital </a:t>
            </a:r>
            <a:r>
              <a:rPr lang="en-US" sz="2000" b="1" baseline="0" dirty="0">
                <a:solidFill>
                  <a:schemeClr val="bg1"/>
                </a:solidFill>
                <a:latin typeface="Questrial"/>
                <a:ea typeface="Arial"/>
                <a:cs typeface="Arial"/>
              </a:rPr>
              <a:t>language data in written, spoken, video or multimodal form</a:t>
            </a:r>
            <a:r>
              <a:rPr lang="en-US" sz="2000" b="1" dirty="0">
                <a:solidFill>
                  <a:schemeClr val="bg1"/>
                </a:solidFill>
                <a:latin typeface="Questrial"/>
                <a:ea typeface="Arial"/>
                <a:cs typeface="Arial"/>
              </a:rPr>
              <a:t>​</a:t>
            </a:r>
            <a:endParaRPr lang="en-US" b="1" dirty="0">
              <a:solidFill>
                <a:schemeClr val="bg1"/>
              </a:solidFill>
              <a:latin typeface="Arial"/>
              <a:ea typeface="Arial"/>
              <a:cs typeface="Arial"/>
            </a:endParaRPr>
          </a:p>
          <a:p>
            <a:pPr marL="342900" indent="-342900">
              <a:buChar char="•"/>
            </a:pPr>
            <a:r>
              <a:rPr lang="en-US" sz="2000" b="1" baseline="0" dirty="0">
                <a:solidFill>
                  <a:schemeClr val="bg1"/>
                </a:solidFill>
                <a:latin typeface="Questrial"/>
                <a:ea typeface="Arial"/>
                <a:cs typeface="Arial"/>
              </a:rPr>
              <a:t> advanced tools to discover, explore, exploit, annotate, </a:t>
            </a:r>
            <a:r>
              <a:rPr lang="en-US" sz="2000" b="1" baseline="0" dirty="0" err="1">
                <a:solidFill>
                  <a:schemeClr val="bg1"/>
                </a:solidFill>
                <a:latin typeface="Questrial"/>
                <a:ea typeface="Arial"/>
                <a:cs typeface="Arial"/>
              </a:rPr>
              <a:t>analyse</a:t>
            </a:r>
            <a:r>
              <a:rPr lang="en-US" sz="2000" b="1" baseline="0" dirty="0">
                <a:solidFill>
                  <a:schemeClr val="bg1"/>
                </a:solidFill>
                <a:latin typeface="Questrial"/>
                <a:ea typeface="Arial"/>
                <a:cs typeface="Arial"/>
              </a:rPr>
              <a:t> or combine them, wherever they are located</a:t>
            </a:r>
            <a:r>
              <a:rPr lang="en-US" sz="2000" b="1" dirty="0">
                <a:solidFill>
                  <a:schemeClr val="bg1"/>
                </a:solidFill>
                <a:latin typeface="Questrial"/>
                <a:ea typeface="Arial"/>
                <a:cs typeface="Arial"/>
              </a:rPr>
              <a:t>​</a:t>
            </a:r>
            <a:endParaRPr lang="en-US" b="1" dirty="0">
              <a:solidFill>
                <a:schemeClr val="bg1"/>
              </a:solidFill>
              <a:latin typeface="Arial"/>
              <a:ea typeface="Arial"/>
              <a:cs typeface="Arial"/>
            </a:endParaRPr>
          </a:p>
          <a:p>
            <a:pPr marL="342900" indent="-342900">
              <a:buChar char="•"/>
            </a:pPr>
            <a:r>
              <a:rPr lang="en-US" sz="2000" b="1" baseline="0" dirty="0">
                <a:solidFill>
                  <a:schemeClr val="bg1"/>
                </a:solidFill>
                <a:latin typeface="Questrial"/>
                <a:ea typeface="Arial"/>
                <a:cs typeface="Arial"/>
              </a:rPr>
              <a:t>through a single sign-on </a:t>
            </a:r>
            <a:r>
              <a:rPr lang="en-US" sz="2000" b="1" dirty="0">
                <a:solidFill>
                  <a:schemeClr val="bg1"/>
                </a:solidFill>
                <a:latin typeface="Questrial"/>
                <a:ea typeface="Arial"/>
                <a:cs typeface="Arial"/>
              </a:rPr>
              <a:t>environment</a:t>
            </a:r>
            <a:endParaRPr lang="en-US" b="1" dirty="0">
              <a:solidFill>
                <a:schemeClr val="bg1"/>
              </a:solidFill>
              <a:latin typeface="Arial"/>
              <a:ea typeface="Arial"/>
              <a:cs typeface="Arial"/>
            </a:endParaRPr>
          </a:p>
          <a:p>
            <a:pPr marL="342900" indent="-342900">
              <a:buChar char="•"/>
            </a:pPr>
            <a:r>
              <a:rPr lang="en-US" sz="2000" b="1" dirty="0">
                <a:solidFill>
                  <a:schemeClr val="bg1"/>
                </a:solidFill>
                <a:latin typeface="Questrial"/>
                <a:ea typeface="Arial"/>
                <a:cs typeface="Arial"/>
              </a:rPr>
              <a:t>serves</a:t>
            </a:r>
            <a:r>
              <a:rPr lang="en-US" sz="2000" b="1" baseline="0" dirty="0">
                <a:solidFill>
                  <a:schemeClr val="bg1"/>
                </a:solidFill>
                <a:latin typeface="Questrial"/>
                <a:ea typeface="Arial"/>
                <a:cs typeface="Arial"/>
              </a:rPr>
              <a:t> as an ecosystem for knowledge sharing and training</a:t>
            </a:r>
            <a:r>
              <a:rPr lang="en-US" sz="2000" b="1" dirty="0">
                <a:solidFill>
                  <a:schemeClr val="bg1"/>
                </a:solidFill>
                <a:latin typeface="Questrial"/>
                <a:ea typeface="Arial"/>
                <a:cs typeface="Arial"/>
              </a:rPr>
              <a:t>​</a:t>
            </a:r>
            <a:endParaRPr lang="it-IT" b="1" dirty="0">
              <a:solidFill>
                <a:schemeClr val="bg1"/>
              </a:solidFill>
              <a:latin typeface="Arial"/>
              <a:ea typeface="Arial"/>
              <a:cs typeface="Arial"/>
            </a:endParaRPr>
          </a:p>
          <a:p>
            <a:pPr marL="342900" indent="-342900">
              <a:buChar char="•"/>
            </a:pPr>
            <a:r>
              <a:rPr lang="en-US" sz="2000" b="1" dirty="0">
                <a:solidFill>
                  <a:schemeClr val="bg1"/>
                </a:solidFill>
                <a:latin typeface="Questrial"/>
                <a:ea typeface="Arial"/>
                <a:cs typeface="Arial"/>
              </a:rPr>
              <a:t> </a:t>
            </a:r>
            <a:r>
              <a:rPr lang="en-US" sz="2000" b="1" baseline="0" dirty="0">
                <a:solidFill>
                  <a:schemeClr val="bg1"/>
                </a:solidFill>
                <a:latin typeface="Questrial"/>
                <a:ea typeface="Arial"/>
                <a:cs typeface="Arial"/>
              </a:rPr>
              <a:t>part of the European Open Science Cloud  </a:t>
            </a:r>
            <a:r>
              <a:rPr lang="en-US" sz="2000" b="1" u="sng" baseline="0" dirty="0" err="1">
                <a:solidFill>
                  <a:schemeClr val="bg1"/>
                </a:solidFill>
                <a:latin typeface="Questrial"/>
                <a:ea typeface="Arial"/>
                <a:cs typeface="Arial"/>
              </a:rPr>
              <a:t>clarin.eu</a:t>
            </a:r>
            <a:r>
              <a:rPr lang="en-US" sz="2000" b="1" u="sng" baseline="0" dirty="0">
                <a:solidFill>
                  <a:schemeClr val="bg1"/>
                </a:solidFill>
                <a:latin typeface="Questrial"/>
                <a:ea typeface="Arial"/>
                <a:cs typeface="Arial"/>
              </a:rPr>
              <a:t>/</a:t>
            </a:r>
            <a:r>
              <a:rPr lang="en-US" sz="2000" b="1" u="sng" baseline="0" dirty="0" err="1">
                <a:solidFill>
                  <a:schemeClr val="bg1"/>
                </a:solidFill>
                <a:latin typeface="Questrial"/>
                <a:ea typeface="Arial"/>
                <a:cs typeface="Arial"/>
              </a:rPr>
              <a:t>eosc</a:t>
            </a:r>
            <a:r>
              <a:rPr lang="en-US" sz="2000" b="1" u="sng" baseline="0" dirty="0">
                <a:solidFill>
                  <a:schemeClr val="bg1"/>
                </a:solidFill>
                <a:latin typeface="Questrial"/>
                <a:ea typeface="Arial"/>
                <a:cs typeface="Arial"/>
              </a:rPr>
              <a:t> </a:t>
            </a:r>
            <a:r>
              <a:rPr lang="en-US" sz="2000" b="1" dirty="0">
                <a:solidFill>
                  <a:schemeClr val="bg1"/>
                </a:solidFill>
                <a:latin typeface="Questrial"/>
                <a:ea typeface="Arial"/>
                <a:cs typeface="Arial"/>
              </a:rPr>
              <a:t>​</a:t>
            </a:r>
            <a:endParaRPr lang="it-IT" b="1" dirty="0">
              <a:solidFill>
                <a:schemeClr val="bg1"/>
              </a:solidFill>
              <a:cs typeface="Arial"/>
            </a:endParaRPr>
          </a:p>
        </p:txBody>
      </p:sp>
    </p:spTree>
    <p:extLst>
      <p:ext uri="{BB962C8B-B14F-4D97-AF65-F5344CB8AC3E}">
        <p14:creationId xmlns:p14="http://schemas.microsoft.com/office/powerpoint/2010/main" val="29296967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6;p28">
            <a:extLst>
              <a:ext uri="{FF2B5EF4-FFF2-40B4-BE49-F238E27FC236}">
                <a16:creationId xmlns="" xmlns:a16="http://schemas.microsoft.com/office/drawing/2014/main" id="{D6353CFB-45C2-77C8-3D67-F65514027D50}"/>
              </a:ext>
            </a:extLst>
          </p:cNvPr>
          <p:cNvSpPr/>
          <p:nvPr/>
        </p:nvSpPr>
        <p:spPr>
          <a:xfrm>
            <a:off x="4084156" y="4822477"/>
            <a:ext cx="1025100" cy="321023"/>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1" name="Google Shape;204;g2a660bf32a0_0_242"/>
          <p:cNvPicPr preferRelativeResize="0"/>
          <p:nvPr/>
        </p:nvPicPr>
        <p:blipFill rotWithShape="1">
          <a:blip r:embed="rId3">
            <a:alphaModFix/>
          </a:blip>
          <a:srcRect l="19477" t="47005" r="9124"/>
          <a:stretch/>
        </p:blipFill>
        <p:spPr>
          <a:xfrm>
            <a:off x="3748750" y="2387903"/>
            <a:ext cx="1745926" cy="915144"/>
          </a:xfrm>
          <a:prstGeom prst="rect">
            <a:avLst/>
          </a:prstGeom>
          <a:noFill/>
          <a:ln>
            <a:noFill/>
          </a:ln>
        </p:spPr>
      </p:pic>
      <p:pic>
        <p:nvPicPr>
          <p:cNvPr id="12" name="Google Shape;205;g2a660bf32a0_0_242"/>
          <p:cNvPicPr preferRelativeResize="0"/>
          <p:nvPr/>
        </p:nvPicPr>
        <p:blipFill rotWithShape="1">
          <a:blip r:embed="rId4">
            <a:alphaModFix/>
          </a:blip>
          <a:srcRect l="19359" t="46695" r="9647"/>
          <a:stretch/>
        </p:blipFill>
        <p:spPr>
          <a:xfrm>
            <a:off x="5698260" y="3550551"/>
            <a:ext cx="1644797" cy="881459"/>
          </a:xfrm>
          <a:prstGeom prst="rect">
            <a:avLst/>
          </a:prstGeom>
          <a:noFill/>
          <a:ln>
            <a:noFill/>
          </a:ln>
        </p:spPr>
      </p:pic>
      <p:pic>
        <p:nvPicPr>
          <p:cNvPr id="13" name="Google Shape;206;g2a660bf32a0_0_242"/>
          <p:cNvPicPr preferRelativeResize="0"/>
          <p:nvPr/>
        </p:nvPicPr>
        <p:blipFill rotWithShape="1">
          <a:blip r:embed="rId5">
            <a:alphaModFix/>
          </a:blip>
          <a:srcRect l="17954" t="45937" r="8429"/>
          <a:stretch/>
        </p:blipFill>
        <p:spPr>
          <a:xfrm>
            <a:off x="1799217" y="3533697"/>
            <a:ext cx="1745930" cy="915155"/>
          </a:xfrm>
          <a:prstGeom prst="rect">
            <a:avLst/>
          </a:prstGeom>
          <a:noFill/>
          <a:ln>
            <a:noFill/>
          </a:ln>
        </p:spPr>
      </p:pic>
      <p:pic>
        <p:nvPicPr>
          <p:cNvPr id="14" name="Google Shape;207;g2a660bf32a0_0_242"/>
          <p:cNvPicPr preferRelativeResize="0"/>
          <p:nvPr/>
        </p:nvPicPr>
        <p:blipFill rotWithShape="1">
          <a:blip r:embed="rId6">
            <a:alphaModFix/>
          </a:blip>
          <a:srcRect l="18152" t="46870" r="9152"/>
          <a:stretch/>
        </p:blipFill>
        <p:spPr>
          <a:xfrm>
            <a:off x="3709598" y="3550550"/>
            <a:ext cx="1824203" cy="881459"/>
          </a:xfrm>
          <a:prstGeom prst="rect">
            <a:avLst/>
          </a:prstGeom>
          <a:noFill/>
          <a:ln>
            <a:noFill/>
          </a:ln>
        </p:spPr>
      </p:pic>
      <p:cxnSp>
        <p:nvCxnSpPr>
          <p:cNvPr id="15" name="Google Shape;208;g2a660bf32a0_0_242"/>
          <p:cNvCxnSpPr>
            <a:stCxn id="11" idx="1"/>
            <a:endCxn id="13" idx="0"/>
          </p:cNvCxnSpPr>
          <p:nvPr/>
        </p:nvCxnSpPr>
        <p:spPr>
          <a:xfrm flipH="1">
            <a:off x="2672050" y="2845475"/>
            <a:ext cx="1076700" cy="688200"/>
          </a:xfrm>
          <a:prstGeom prst="bentConnector2">
            <a:avLst/>
          </a:prstGeom>
          <a:noFill/>
          <a:ln w="9525" cap="flat" cmpd="sng">
            <a:solidFill>
              <a:srgbClr val="FF0000"/>
            </a:solidFill>
            <a:prstDash val="solid"/>
            <a:round/>
            <a:headEnd type="none" w="sm" len="sm"/>
            <a:tailEnd type="none" w="sm" len="sm"/>
          </a:ln>
        </p:spPr>
      </p:cxnSp>
      <p:cxnSp>
        <p:nvCxnSpPr>
          <p:cNvPr id="16" name="Google Shape;209;g2a660bf32a0_0_242"/>
          <p:cNvCxnSpPr>
            <a:stCxn id="11" idx="2"/>
            <a:endCxn id="14" idx="0"/>
          </p:cNvCxnSpPr>
          <p:nvPr/>
        </p:nvCxnSpPr>
        <p:spPr>
          <a:xfrm rot="16200000" flipH="1">
            <a:off x="4498263" y="3426497"/>
            <a:ext cx="247500" cy="600"/>
          </a:xfrm>
          <a:prstGeom prst="bentConnector3">
            <a:avLst>
              <a:gd name="adj1" fmla="val 50009"/>
            </a:avLst>
          </a:prstGeom>
          <a:noFill/>
          <a:ln w="9525" cap="flat" cmpd="sng">
            <a:solidFill>
              <a:srgbClr val="FF0000"/>
            </a:solidFill>
            <a:prstDash val="solid"/>
            <a:round/>
            <a:headEnd type="none" w="sm" len="sm"/>
            <a:tailEnd type="none" w="sm" len="sm"/>
          </a:ln>
        </p:spPr>
      </p:cxnSp>
      <p:cxnSp>
        <p:nvCxnSpPr>
          <p:cNvPr id="17" name="Google Shape;210;g2a660bf32a0_0_242"/>
          <p:cNvCxnSpPr>
            <a:stCxn id="11" idx="3"/>
            <a:endCxn id="12" idx="0"/>
          </p:cNvCxnSpPr>
          <p:nvPr/>
        </p:nvCxnSpPr>
        <p:spPr>
          <a:xfrm>
            <a:off x="5494676" y="2845475"/>
            <a:ext cx="1026000" cy="705000"/>
          </a:xfrm>
          <a:prstGeom prst="bentConnector2">
            <a:avLst/>
          </a:prstGeom>
          <a:noFill/>
          <a:ln w="9525" cap="flat" cmpd="sng">
            <a:solidFill>
              <a:srgbClr val="FF0000"/>
            </a:solidFill>
            <a:prstDash val="solid"/>
            <a:round/>
            <a:headEnd type="none" w="sm" len="sm"/>
            <a:tailEnd type="none" w="sm" len="sm"/>
          </a:ln>
        </p:spPr>
      </p:cxnSp>
      <p:sp>
        <p:nvSpPr>
          <p:cNvPr id="18" name="Google Shape;211;g2a660bf32a0_0_242"/>
          <p:cNvSpPr/>
          <p:nvPr/>
        </p:nvSpPr>
        <p:spPr>
          <a:xfrm>
            <a:off x="1648919" y="2339919"/>
            <a:ext cx="5904300" cy="2217900"/>
          </a:xfrm>
          <a:prstGeom prst="roundRect">
            <a:avLst>
              <a:gd name="adj" fmla="val 16667"/>
            </a:avLst>
          </a:prstGeom>
          <a:noFill/>
          <a:ln w="28575" cap="flat" cmpd="sng">
            <a:solidFill>
              <a:srgbClr val="FF0000"/>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0" name="Google Shape;213;g2a660bf32a0_0_242"/>
          <p:cNvPicPr preferRelativeResize="0"/>
          <p:nvPr/>
        </p:nvPicPr>
        <p:blipFill>
          <a:blip r:embed="rId7">
            <a:alphaModFix/>
          </a:blip>
          <a:stretch>
            <a:fillRect/>
          </a:stretch>
        </p:blipFill>
        <p:spPr>
          <a:xfrm>
            <a:off x="435644" y="2620366"/>
            <a:ext cx="724780" cy="724800"/>
          </a:xfrm>
          <a:prstGeom prst="rect">
            <a:avLst/>
          </a:prstGeom>
          <a:noFill/>
          <a:ln>
            <a:noFill/>
          </a:ln>
        </p:spPr>
      </p:pic>
      <p:grpSp>
        <p:nvGrpSpPr>
          <p:cNvPr id="21" name="Google Shape;214;g2a660bf32a0_0_242"/>
          <p:cNvGrpSpPr/>
          <p:nvPr/>
        </p:nvGrpSpPr>
        <p:grpSpPr>
          <a:xfrm>
            <a:off x="3502669" y="1467807"/>
            <a:ext cx="2196775" cy="724875"/>
            <a:chOff x="3612025" y="1157875"/>
            <a:chExt cx="2196775" cy="724875"/>
          </a:xfrm>
        </p:grpSpPr>
        <p:pic>
          <p:nvPicPr>
            <p:cNvPr id="22" name="Google Shape;215;g2a660bf32a0_0_242"/>
            <p:cNvPicPr preferRelativeResize="0"/>
            <p:nvPr/>
          </p:nvPicPr>
          <p:blipFill rotWithShape="1">
            <a:blip r:embed="rId8">
              <a:alphaModFix/>
            </a:blip>
            <a:srcRect l="17438" t="16977" r="16979" b="15304"/>
            <a:stretch/>
          </p:blipFill>
          <p:spPr>
            <a:xfrm>
              <a:off x="3612025" y="1157875"/>
              <a:ext cx="702050" cy="724875"/>
            </a:xfrm>
            <a:prstGeom prst="rect">
              <a:avLst/>
            </a:prstGeom>
            <a:noFill/>
            <a:ln>
              <a:noFill/>
            </a:ln>
          </p:spPr>
        </p:pic>
        <p:pic>
          <p:nvPicPr>
            <p:cNvPr id="23" name="Google Shape;216;g2a660bf32a0_0_242"/>
            <p:cNvPicPr preferRelativeResize="0"/>
            <p:nvPr/>
          </p:nvPicPr>
          <p:blipFill rotWithShape="1">
            <a:blip r:embed="rId9">
              <a:alphaModFix/>
            </a:blip>
            <a:srcRect/>
            <a:stretch/>
          </p:blipFill>
          <p:spPr>
            <a:xfrm>
              <a:off x="4267200" y="1249800"/>
              <a:ext cx="1541600" cy="523200"/>
            </a:xfrm>
            <a:prstGeom prst="rect">
              <a:avLst/>
            </a:prstGeom>
            <a:noFill/>
            <a:ln>
              <a:noFill/>
            </a:ln>
          </p:spPr>
        </p:pic>
      </p:grpSp>
      <p:sp>
        <p:nvSpPr>
          <p:cNvPr id="24" name="Google Shape;217;g2a660bf32a0_0_242"/>
          <p:cNvSpPr/>
          <p:nvPr/>
        </p:nvSpPr>
        <p:spPr>
          <a:xfrm>
            <a:off x="3502757" y="1455294"/>
            <a:ext cx="2196600" cy="724800"/>
          </a:xfrm>
          <a:prstGeom prst="roundRect">
            <a:avLst>
              <a:gd name="adj" fmla="val 16667"/>
            </a:avLst>
          </a:prstGeom>
          <a:noFill/>
          <a:ln w="19050" cap="flat" cmpd="sng">
            <a:solidFill>
              <a:srgbClr val="083C9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25" name="Google Shape;218;g2a660bf32a0_0_242"/>
          <p:cNvPicPr preferRelativeResize="0"/>
          <p:nvPr/>
        </p:nvPicPr>
        <p:blipFill>
          <a:blip r:embed="rId10">
            <a:alphaModFix/>
          </a:blip>
          <a:stretch>
            <a:fillRect/>
          </a:stretch>
        </p:blipFill>
        <p:spPr>
          <a:xfrm>
            <a:off x="455057" y="3428144"/>
            <a:ext cx="781550" cy="781574"/>
          </a:xfrm>
          <a:prstGeom prst="rect">
            <a:avLst/>
          </a:prstGeom>
          <a:noFill/>
          <a:ln>
            <a:noFill/>
          </a:ln>
        </p:spPr>
      </p:pic>
      <p:sp>
        <p:nvSpPr>
          <p:cNvPr id="26" name="Google Shape;219;g2a660bf32a0_0_242"/>
          <p:cNvSpPr/>
          <p:nvPr/>
        </p:nvSpPr>
        <p:spPr>
          <a:xfrm rot="5400000">
            <a:off x="-84006" y="2930294"/>
            <a:ext cx="1863300" cy="993000"/>
          </a:xfrm>
          <a:prstGeom prst="roundRect">
            <a:avLst>
              <a:gd name="adj" fmla="val 16667"/>
            </a:avLst>
          </a:prstGeom>
          <a:noFill/>
          <a:ln w="19050" cap="flat" cmpd="sng">
            <a:solidFill>
              <a:srgbClr val="083C9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27" name="Google Shape;220;g2a660bf32a0_0_242"/>
          <p:cNvPicPr preferRelativeResize="0"/>
          <p:nvPr/>
        </p:nvPicPr>
        <p:blipFill>
          <a:blip r:embed="rId11">
            <a:alphaModFix/>
          </a:blip>
          <a:stretch>
            <a:fillRect/>
          </a:stretch>
        </p:blipFill>
        <p:spPr>
          <a:xfrm>
            <a:off x="7988260" y="2565482"/>
            <a:ext cx="724775" cy="748150"/>
          </a:xfrm>
          <a:prstGeom prst="rect">
            <a:avLst/>
          </a:prstGeom>
          <a:noFill/>
          <a:ln>
            <a:noFill/>
          </a:ln>
        </p:spPr>
      </p:pic>
      <p:sp>
        <p:nvSpPr>
          <p:cNvPr id="28" name="Google Shape;221;g2a660bf32a0_0_242"/>
          <p:cNvSpPr/>
          <p:nvPr/>
        </p:nvSpPr>
        <p:spPr>
          <a:xfrm rot="5400000">
            <a:off x="7911382" y="2439107"/>
            <a:ext cx="969300" cy="1076100"/>
          </a:xfrm>
          <a:prstGeom prst="roundRect">
            <a:avLst>
              <a:gd name="adj" fmla="val 16667"/>
            </a:avLst>
          </a:prstGeom>
          <a:noFill/>
          <a:ln w="19050" cap="flat" cmpd="sng">
            <a:solidFill>
              <a:srgbClr val="083C9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 name="Google Shape;222;g2a660bf32a0_0_242"/>
          <p:cNvSpPr txBox="1"/>
          <p:nvPr/>
        </p:nvSpPr>
        <p:spPr>
          <a:xfrm>
            <a:off x="203393" y="4373269"/>
            <a:ext cx="1284900" cy="24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b="1">
                <a:solidFill>
                  <a:srgbClr val="083C92"/>
                </a:solidFill>
              </a:rPr>
              <a:t>MANAGEMENT</a:t>
            </a:r>
            <a:endParaRPr sz="1000" b="1">
              <a:solidFill>
                <a:srgbClr val="083C92"/>
              </a:solidFill>
            </a:endParaRPr>
          </a:p>
        </p:txBody>
      </p:sp>
      <p:sp>
        <p:nvSpPr>
          <p:cNvPr id="30" name="Google Shape;223;g2a660bf32a0_0_242"/>
          <p:cNvSpPr txBox="1"/>
          <p:nvPr/>
        </p:nvSpPr>
        <p:spPr>
          <a:xfrm>
            <a:off x="7708193" y="2183807"/>
            <a:ext cx="1284900" cy="24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b="1">
                <a:solidFill>
                  <a:srgbClr val="083C92"/>
                </a:solidFill>
              </a:rPr>
              <a:t>KNOWLEDGE</a:t>
            </a:r>
            <a:endParaRPr sz="1000" b="1">
              <a:solidFill>
                <a:srgbClr val="083C92"/>
              </a:solidFill>
            </a:endParaRPr>
          </a:p>
          <a:p>
            <a:pPr marL="0" lvl="0" indent="0" algn="ctr" rtl="0">
              <a:spcBef>
                <a:spcPts val="0"/>
              </a:spcBef>
              <a:spcAft>
                <a:spcPts val="0"/>
              </a:spcAft>
              <a:buNone/>
            </a:pPr>
            <a:r>
              <a:rPr lang="it" sz="1000" b="1">
                <a:solidFill>
                  <a:srgbClr val="083C92"/>
                </a:solidFill>
              </a:rPr>
              <a:t>ORGANIZATION</a:t>
            </a:r>
            <a:endParaRPr sz="1000" b="1">
              <a:solidFill>
                <a:srgbClr val="083C92"/>
              </a:solidFill>
            </a:endParaRPr>
          </a:p>
          <a:p>
            <a:pPr marL="0" lvl="0" indent="0" algn="ctr" rtl="0">
              <a:spcBef>
                <a:spcPts val="0"/>
              </a:spcBef>
              <a:spcAft>
                <a:spcPts val="0"/>
              </a:spcAft>
              <a:buNone/>
            </a:pPr>
            <a:r>
              <a:rPr lang="it" sz="1000" b="1">
                <a:solidFill>
                  <a:srgbClr val="083C92"/>
                </a:solidFill>
              </a:rPr>
              <a:t>SEMANTICS</a:t>
            </a:r>
            <a:endParaRPr sz="1000" b="1">
              <a:solidFill>
                <a:srgbClr val="083C92"/>
              </a:solidFill>
            </a:endParaRPr>
          </a:p>
          <a:p>
            <a:pPr marL="0" lvl="0" indent="0" algn="ctr" rtl="0">
              <a:spcBef>
                <a:spcPts val="0"/>
              </a:spcBef>
              <a:spcAft>
                <a:spcPts val="0"/>
              </a:spcAft>
              <a:buNone/>
            </a:pPr>
            <a:endParaRPr sz="1000" b="1">
              <a:solidFill>
                <a:srgbClr val="083C92"/>
              </a:solidFill>
            </a:endParaRPr>
          </a:p>
        </p:txBody>
      </p:sp>
      <p:sp>
        <p:nvSpPr>
          <p:cNvPr id="31" name="Google Shape;224;g2a660bf32a0_0_242"/>
          <p:cNvSpPr/>
          <p:nvPr/>
        </p:nvSpPr>
        <p:spPr>
          <a:xfrm>
            <a:off x="2812366" y="1513879"/>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225;g2a660bf32a0_0_242"/>
          <p:cNvSpPr txBox="1"/>
          <p:nvPr/>
        </p:nvSpPr>
        <p:spPr>
          <a:xfrm>
            <a:off x="203393" y="2087269"/>
            <a:ext cx="1284900" cy="24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b="1">
                <a:solidFill>
                  <a:srgbClr val="083C92"/>
                </a:solidFill>
              </a:rPr>
              <a:t>STAKEHOLDERS</a:t>
            </a:r>
            <a:endParaRPr sz="1000" b="1">
              <a:solidFill>
                <a:srgbClr val="083C92"/>
              </a:solidFill>
            </a:endParaRPr>
          </a:p>
          <a:p>
            <a:pPr marL="0" lvl="0" indent="0" algn="ctr" rtl="0">
              <a:spcBef>
                <a:spcPts val="0"/>
              </a:spcBef>
              <a:spcAft>
                <a:spcPts val="0"/>
              </a:spcAft>
              <a:buNone/>
            </a:pPr>
            <a:r>
              <a:rPr lang="it" sz="1000" b="1">
                <a:solidFill>
                  <a:srgbClr val="083C92"/>
                </a:solidFill>
              </a:rPr>
              <a:t>&amp; </a:t>
            </a:r>
            <a:endParaRPr sz="1000" b="1">
              <a:solidFill>
                <a:srgbClr val="083C92"/>
              </a:solidFill>
            </a:endParaRPr>
          </a:p>
          <a:p>
            <a:pPr marL="0" lvl="0" indent="0" algn="ctr" rtl="0">
              <a:spcBef>
                <a:spcPts val="0"/>
              </a:spcBef>
              <a:spcAft>
                <a:spcPts val="0"/>
              </a:spcAft>
              <a:buNone/>
            </a:pPr>
            <a:r>
              <a:rPr lang="it" sz="1000" b="1">
                <a:solidFill>
                  <a:srgbClr val="083C92"/>
                </a:solidFill>
              </a:rPr>
              <a:t>SUSTAINABILITY</a:t>
            </a:r>
            <a:endParaRPr sz="1000" b="1">
              <a:solidFill>
                <a:srgbClr val="083C92"/>
              </a:solidFill>
            </a:endParaRPr>
          </a:p>
        </p:txBody>
      </p:sp>
      <p:sp>
        <p:nvSpPr>
          <p:cNvPr id="33" name="Google Shape;226;g2a660bf32a0_0_242"/>
          <p:cNvSpPr txBox="1"/>
          <p:nvPr/>
        </p:nvSpPr>
        <p:spPr>
          <a:xfrm>
            <a:off x="2891116" y="1675054"/>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it" sz="800" b="1" i="0" u="none" strike="noStrike" cap="none">
                <a:solidFill>
                  <a:srgbClr val="A72A1E"/>
                </a:solidFill>
                <a:latin typeface="Roboto"/>
                <a:ea typeface="Roboto"/>
                <a:cs typeface="Roboto"/>
                <a:sym typeface="Roboto"/>
              </a:rPr>
              <a:t>WP2</a:t>
            </a:r>
            <a:endParaRPr sz="800" b="1" i="0" u="none" strike="noStrike" cap="none">
              <a:solidFill>
                <a:srgbClr val="A72A1E"/>
              </a:solidFill>
              <a:latin typeface="Roboto"/>
              <a:ea typeface="Roboto"/>
              <a:cs typeface="Roboto"/>
              <a:sym typeface="Roboto"/>
            </a:endParaRPr>
          </a:p>
        </p:txBody>
      </p:sp>
      <p:sp>
        <p:nvSpPr>
          <p:cNvPr id="34" name="Google Shape;227;g2a660bf32a0_0_242"/>
          <p:cNvSpPr/>
          <p:nvPr/>
        </p:nvSpPr>
        <p:spPr>
          <a:xfrm>
            <a:off x="5795446" y="1513891"/>
            <a:ext cx="594300" cy="594300"/>
          </a:xfrm>
          <a:prstGeom prst="ellipse">
            <a:avLst/>
          </a:prstGeom>
          <a:no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228;g2a660bf32a0_0_242"/>
          <p:cNvSpPr txBox="1"/>
          <p:nvPr/>
        </p:nvSpPr>
        <p:spPr>
          <a:xfrm>
            <a:off x="5874196" y="1675066"/>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it" sz="800" b="1" i="0" u="none" strike="noStrike" cap="none">
                <a:solidFill>
                  <a:srgbClr val="858585"/>
                </a:solidFill>
                <a:latin typeface="Roboto"/>
                <a:ea typeface="Roboto"/>
                <a:cs typeface="Roboto"/>
                <a:sym typeface="Roboto"/>
              </a:rPr>
              <a:t>WP</a:t>
            </a:r>
            <a:r>
              <a:rPr lang="it" sz="800" b="1">
                <a:solidFill>
                  <a:srgbClr val="858585"/>
                </a:solidFill>
                <a:latin typeface="Roboto"/>
                <a:ea typeface="Roboto"/>
                <a:cs typeface="Roboto"/>
                <a:sym typeface="Roboto"/>
              </a:rPr>
              <a:t>3</a:t>
            </a:r>
            <a:endParaRPr sz="800" b="1" i="0" u="none" strike="noStrike" cap="none">
              <a:solidFill>
                <a:srgbClr val="858585"/>
              </a:solidFill>
              <a:latin typeface="Roboto"/>
              <a:ea typeface="Roboto"/>
              <a:cs typeface="Roboto"/>
              <a:sym typeface="Roboto"/>
            </a:endParaRPr>
          </a:p>
        </p:txBody>
      </p:sp>
      <p:sp>
        <p:nvSpPr>
          <p:cNvPr id="36" name="Google Shape;229;g2a660bf32a0_0_242"/>
          <p:cNvSpPr/>
          <p:nvPr/>
        </p:nvSpPr>
        <p:spPr>
          <a:xfrm>
            <a:off x="526366" y="1285279"/>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230;g2a660bf32a0_0_242"/>
          <p:cNvSpPr txBox="1"/>
          <p:nvPr/>
        </p:nvSpPr>
        <p:spPr>
          <a:xfrm>
            <a:off x="605116" y="1446454"/>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it" sz="800" b="1" i="0" u="none" strike="noStrike" cap="none">
                <a:solidFill>
                  <a:srgbClr val="A72A1E"/>
                </a:solidFill>
                <a:latin typeface="Roboto"/>
                <a:ea typeface="Roboto"/>
                <a:cs typeface="Roboto"/>
                <a:sym typeface="Roboto"/>
              </a:rPr>
              <a:t>WP</a:t>
            </a:r>
            <a:r>
              <a:rPr lang="it" sz="800" b="1">
                <a:solidFill>
                  <a:srgbClr val="A72A1E"/>
                </a:solidFill>
                <a:latin typeface="Roboto"/>
                <a:ea typeface="Roboto"/>
                <a:cs typeface="Roboto"/>
                <a:sym typeface="Roboto"/>
              </a:rPr>
              <a:t>1</a:t>
            </a:r>
            <a:endParaRPr sz="800" b="1" i="0" u="none" strike="noStrike" cap="none">
              <a:solidFill>
                <a:srgbClr val="A72A1E"/>
              </a:solidFill>
              <a:latin typeface="Roboto"/>
              <a:ea typeface="Roboto"/>
              <a:cs typeface="Roboto"/>
              <a:sym typeface="Roboto"/>
            </a:endParaRPr>
          </a:p>
        </p:txBody>
      </p:sp>
      <p:sp>
        <p:nvSpPr>
          <p:cNvPr id="38" name="Google Shape;231;g2a660bf32a0_0_242"/>
          <p:cNvSpPr/>
          <p:nvPr/>
        </p:nvSpPr>
        <p:spPr>
          <a:xfrm>
            <a:off x="8053496" y="1335617"/>
            <a:ext cx="594300" cy="594300"/>
          </a:xfrm>
          <a:prstGeom prst="ellipse">
            <a:avLst/>
          </a:prstGeom>
          <a:no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232;g2a660bf32a0_0_242"/>
          <p:cNvSpPr txBox="1"/>
          <p:nvPr/>
        </p:nvSpPr>
        <p:spPr>
          <a:xfrm>
            <a:off x="8132246" y="1496792"/>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it" sz="800" b="1" i="0" u="none" strike="noStrike" cap="none">
                <a:solidFill>
                  <a:srgbClr val="858585"/>
                </a:solidFill>
                <a:latin typeface="Roboto"/>
                <a:ea typeface="Roboto"/>
                <a:cs typeface="Roboto"/>
                <a:sym typeface="Roboto"/>
              </a:rPr>
              <a:t>WP</a:t>
            </a:r>
            <a:r>
              <a:rPr lang="it" sz="800" b="1">
                <a:solidFill>
                  <a:srgbClr val="858585"/>
                </a:solidFill>
                <a:latin typeface="Roboto"/>
                <a:ea typeface="Roboto"/>
                <a:cs typeface="Roboto"/>
                <a:sym typeface="Roboto"/>
              </a:rPr>
              <a:t>4</a:t>
            </a:r>
            <a:endParaRPr sz="800" b="1" i="0" u="none" strike="noStrike" cap="none">
              <a:solidFill>
                <a:srgbClr val="858585"/>
              </a:solidFill>
              <a:latin typeface="Roboto"/>
              <a:ea typeface="Roboto"/>
              <a:cs typeface="Roboto"/>
              <a:sym typeface="Roboto"/>
            </a:endParaRPr>
          </a:p>
        </p:txBody>
      </p:sp>
      <p:pic>
        <p:nvPicPr>
          <p:cNvPr id="40" name="Google Shape;233;g2a660bf32a0_0_242"/>
          <p:cNvPicPr preferRelativeResize="0"/>
          <p:nvPr/>
        </p:nvPicPr>
        <p:blipFill rotWithShape="1">
          <a:blip r:embed="rId12">
            <a:alphaModFix/>
          </a:blip>
          <a:srcRect l="19227" t="46320" r="9216"/>
          <a:stretch/>
        </p:blipFill>
        <p:spPr>
          <a:xfrm>
            <a:off x="7724533" y="3683283"/>
            <a:ext cx="1233680" cy="825305"/>
          </a:xfrm>
          <a:prstGeom prst="rect">
            <a:avLst/>
          </a:prstGeom>
          <a:noFill/>
          <a:ln>
            <a:noFill/>
          </a:ln>
        </p:spPr>
      </p:pic>
      <p:sp>
        <p:nvSpPr>
          <p:cNvPr id="41" name="Google Shape;234;g2a660bf32a0_0_242"/>
          <p:cNvSpPr/>
          <p:nvPr/>
        </p:nvSpPr>
        <p:spPr>
          <a:xfrm>
            <a:off x="4957246" y="2352092"/>
            <a:ext cx="594300" cy="594300"/>
          </a:xfrm>
          <a:prstGeom prst="ellipse">
            <a:avLst/>
          </a:prstGeom>
          <a:noFill/>
          <a:ln w="38100" cap="flat" cmpd="sng">
            <a:solidFill>
              <a:srgbClr val="54833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235;g2a660bf32a0_0_242"/>
          <p:cNvSpPr txBox="1"/>
          <p:nvPr/>
        </p:nvSpPr>
        <p:spPr>
          <a:xfrm>
            <a:off x="5035996" y="2513267"/>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it" sz="800" b="1" i="0" u="none" strike="noStrike" cap="none">
                <a:solidFill>
                  <a:srgbClr val="548334"/>
                </a:solidFill>
                <a:latin typeface="Roboto"/>
                <a:ea typeface="Roboto"/>
                <a:cs typeface="Roboto"/>
                <a:sym typeface="Roboto"/>
              </a:rPr>
              <a:t>WP</a:t>
            </a:r>
            <a:r>
              <a:rPr lang="it" sz="800" b="1">
                <a:solidFill>
                  <a:srgbClr val="548334"/>
                </a:solidFill>
                <a:latin typeface="Roboto"/>
                <a:ea typeface="Roboto"/>
                <a:cs typeface="Roboto"/>
                <a:sym typeface="Roboto"/>
              </a:rPr>
              <a:t>5</a:t>
            </a:r>
            <a:endParaRPr sz="800" b="1" i="0" u="none" strike="noStrike" cap="none">
              <a:solidFill>
                <a:srgbClr val="548334"/>
              </a:solidFill>
              <a:latin typeface="Roboto"/>
              <a:ea typeface="Roboto"/>
              <a:cs typeface="Roboto"/>
              <a:sym typeface="Roboto"/>
            </a:endParaRPr>
          </a:p>
        </p:txBody>
      </p:sp>
      <p:sp>
        <p:nvSpPr>
          <p:cNvPr id="43" name="Google Shape;236;g2a660bf32a0_0_242"/>
          <p:cNvSpPr/>
          <p:nvPr/>
        </p:nvSpPr>
        <p:spPr>
          <a:xfrm>
            <a:off x="1756846" y="3418892"/>
            <a:ext cx="594300" cy="594300"/>
          </a:xfrm>
          <a:prstGeom prst="ellipse">
            <a:avLst/>
          </a:prstGeom>
          <a:noFill/>
          <a:ln w="38100" cap="flat" cmpd="sng">
            <a:solidFill>
              <a:srgbClr val="54833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237;g2a660bf32a0_0_242"/>
          <p:cNvSpPr txBox="1"/>
          <p:nvPr/>
        </p:nvSpPr>
        <p:spPr>
          <a:xfrm>
            <a:off x="1835596" y="3580067"/>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it" sz="800" b="1" i="0" u="none" strike="noStrike" cap="none" dirty="0">
                <a:solidFill>
                  <a:srgbClr val="548334"/>
                </a:solidFill>
                <a:latin typeface="Roboto"/>
                <a:ea typeface="Roboto"/>
                <a:cs typeface="Roboto"/>
                <a:sym typeface="Roboto"/>
              </a:rPr>
              <a:t>WP</a:t>
            </a:r>
            <a:r>
              <a:rPr lang="it" sz="800" b="1" dirty="0">
                <a:solidFill>
                  <a:srgbClr val="548334"/>
                </a:solidFill>
                <a:latin typeface="Roboto"/>
                <a:ea typeface="Roboto"/>
                <a:cs typeface="Roboto"/>
                <a:sym typeface="Roboto"/>
              </a:rPr>
              <a:t>7</a:t>
            </a:r>
            <a:endParaRPr sz="800" b="1" dirty="0">
              <a:solidFill>
                <a:srgbClr val="548334"/>
              </a:solidFill>
              <a:latin typeface="Roboto"/>
              <a:ea typeface="Roboto"/>
              <a:cs typeface="Roboto"/>
              <a:sym typeface="Roboto"/>
            </a:endParaRPr>
          </a:p>
        </p:txBody>
      </p:sp>
      <p:sp>
        <p:nvSpPr>
          <p:cNvPr id="45" name="Google Shape;238;g2a660bf32a0_0_242"/>
          <p:cNvSpPr/>
          <p:nvPr/>
        </p:nvSpPr>
        <p:spPr>
          <a:xfrm>
            <a:off x="5033446" y="3418892"/>
            <a:ext cx="594300" cy="594300"/>
          </a:xfrm>
          <a:prstGeom prst="ellipse">
            <a:avLst/>
          </a:prstGeom>
          <a:noFill/>
          <a:ln w="38100" cap="flat" cmpd="sng">
            <a:solidFill>
              <a:srgbClr val="54833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239;g2a660bf32a0_0_242"/>
          <p:cNvSpPr txBox="1"/>
          <p:nvPr/>
        </p:nvSpPr>
        <p:spPr>
          <a:xfrm>
            <a:off x="5112196" y="3580067"/>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it" sz="800" b="1" i="0" u="none" strike="noStrike" cap="none">
                <a:solidFill>
                  <a:srgbClr val="548334"/>
                </a:solidFill>
                <a:latin typeface="Roboto"/>
                <a:ea typeface="Roboto"/>
                <a:cs typeface="Roboto"/>
                <a:sym typeface="Roboto"/>
              </a:rPr>
              <a:t>WP</a:t>
            </a:r>
            <a:r>
              <a:rPr lang="it" sz="800" b="1">
                <a:solidFill>
                  <a:srgbClr val="548334"/>
                </a:solidFill>
                <a:latin typeface="Roboto"/>
                <a:ea typeface="Roboto"/>
                <a:cs typeface="Roboto"/>
                <a:sym typeface="Roboto"/>
              </a:rPr>
              <a:t>6</a:t>
            </a:r>
            <a:endParaRPr sz="800" b="1" i="0" u="none" strike="noStrike" cap="none">
              <a:solidFill>
                <a:srgbClr val="548334"/>
              </a:solidFill>
              <a:latin typeface="Roboto"/>
              <a:ea typeface="Roboto"/>
              <a:cs typeface="Roboto"/>
              <a:sym typeface="Roboto"/>
            </a:endParaRPr>
          </a:p>
        </p:txBody>
      </p:sp>
      <p:sp>
        <p:nvSpPr>
          <p:cNvPr id="47" name="Google Shape;240;g2a660bf32a0_0_242"/>
          <p:cNvSpPr/>
          <p:nvPr/>
        </p:nvSpPr>
        <p:spPr>
          <a:xfrm>
            <a:off x="6938446" y="3190292"/>
            <a:ext cx="594300" cy="594300"/>
          </a:xfrm>
          <a:prstGeom prst="ellipse">
            <a:avLst/>
          </a:prstGeom>
          <a:noFill/>
          <a:ln w="38100" cap="flat" cmpd="sng">
            <a:solidFill>
              <a:srgbClr val="54833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241;g2a660bf32a0_0_242"/>
          <p:cNvSpPr txBox="1"/>
          <p:nvPr/>
        </p:nvSpPr>
        <p:spPr>
          <a:xfrm>
            <a:off x="7017196" y="3351467"/>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it" sz="800" b="1" i="0" u="none" strike="noStrike" cap="none">
                <a:solidFill>
                  <a:srgbClr val="548334"/>
                </a:solidFill>
                <a:latin typeface="Roboto"/>
                <a:ea typeface="Roboto"/>
                <a:cs typeface="Roboto"/>
                <a:sym typeface="Roboto"/>
              </a:rPr>
              <a:t>WP</a:t>
            </a:r>
            <a:r>
              <a:rPr lang="it" sz="800" b="1">
                <a:solidFill>
                  <a:srgbClr val="548334"/>
                </a:solidFill>
                <a:latin typeface="Roboto"/>
                <a:ea typeface="Roboto"/>
                <a:cs typeface="Roboto"/>
                <a:sym typeface="Roboto"/>
              </a:rPr>
              <a:t>8</a:t>
            </a:r>
            <a:endParaRPr sz="800" b="1" i="0" u="none" strike="noStrike" cap="none">
              <a:solidFill>
                <a:srgbClr val="548334"/>
              </a:solidFill>
              <a:latin typeface="Roboto"/>
              <a:ea typeface="Roboto"/>
              <a:cs typeface="Roboto"/>
              <a:sym typeface="Roboto"/>
            </a:endParaRPr>
          </a:p>
        </p:txBody>
      </p:sp>
    </p:spTree>
    <p:extLst>
      <p:ext uri="{BB962C8B-B14F-4D97-AF65-F5344CB8AC3E}">
        <p14:creationId xmlns:p14="http://schemas.microsoft.com/office/powerpoint/2010/main" val="2490164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2" name="Google Shape;126;p28">
            <a:extLst>
              <a:ext uri="{FF2B5EF4-FFF2-40B4-BE49-F238E27FC236}">
                <a16:creationId xmlns="" xmlns:a16="http://schemas.microsoft.com/office/drawing/2014/main" id="{98CCE5E2-95BA-63D2-CB24-1FEA9CCF481B}"/>
              </a:ext>
            </a:extLst>
          </p:cNvPr>
          <p:cNvSpPr/>
          <p:nvPr/>
        </p:nvSpPr>
        <p:spPr>
          <a:xfrm>
            <a:off x="4084156" y="4822477"/>
            <a:ext cx="1025100" cy="321023"/>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Immagine 2">
            <a:extLst>
              <a:ext uri="{FF2B5EF4-FFF2-40B4-BE49-F238E27FC236}">
                <a16:creationId xmlns="" xmlns:a16="http://schemas.microsoft.com/office/drawing/2014/main" id="{C7E67AD1-2D3C-B7CF-57C2-5511166F2422}"/>
              </a:ext>
            </a:extLst>
          </p:cNvPr>
          <p:cNvPicPr>
            <a:picLocks noChangeAspect="1"/>
          </p:cNvPicPr>
          <p:nvPr/>
        </p:nvPicPr>
        <p:blipFill rotWithShape="1">
          <a:blip r:embed="rId3"/>
          <a:srcRect t="1910" b="1910"/>
          <a:stretch/>
        </p:blipFill>
        <p:spPr>
          <a:xfrm>
            <a:off x="245607" y="683565"/>
            <a:ext cx="8652785" cy="4085747"/>
          </a:xfrm>
          <a:prstGeom prst="rect">
            <a:avLst/>
          </a:prstGeom>
        </p:spPr>
      </p:pic>
    </p:spTree>
    <p:extLst>
      <p:ext uri="{BB962C8B-B14F-4D97-AF65-F5344CB8AC3E}">
        <p14:creationId xmlns:p14="http://schemas.microsoft.com/office/powerpoint/2010/main" val="1125067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magine 2" descr="Immagine che contiene testo, schermata, mappa, design&#10;&#10;Descrizione generata automaticamente">
            <a:extLst>
              <a:ext uri="{FF2B5EF4-FFF2-40B4-BE49-F238E27FC236}">
                <a16:creationId xmlns="" xmlns:a16="http://schemas.microsoft.com/office/drawing/2014/main" id="{76E8F423-D59A-7321-57CF-FDBCFFE4DC26}"/>
              </a:ext>
            </a:extLst>
          </p:cNvPr>
          <p:cNvPicPr>
            <a:picLocks noChangeAspect="1"/>
          </p:cNvPicPr>
          <p:nvPr/>
        </p:nvPicPr>
        <p:blipFill>
          <a:blip r:embed="rId3"/>
          <a:stretch>
            <a:fillRect/>
          </a:stretch>
        </p:blipFill>
        <p:spPr>
          <a:xfrm>
            <a:off x="1983905" y="748352"/>
            <a:ext cx="5405940" cy="4045957"/>
          </a:xfrm>
          <a:prstGeom prst="rect">
            <a:avLst/>
          </a:prstGeom>
        </p:spPr>
      </p:pic>
      <p:sp>
        <p:nvSpPr>
          <p:cNvPr id="6" name="Rettangolo 5">
            <a:extLst>
              <a:ext uri="{FF2B5EF4-FFF2-40B4-BE49-F238E27FC236}">
                <a16:creationId xmlns="" xmlns:a16="http://schemas.microsoft.com/office/drawing/2014/main" id="{38E386D0-DC4C-D8CE-9176-EFAEF64636F1}"/>
              </a:ext>
            </a:extLst>
          </p:cNvPr>
          <p:cNvSpPr/>
          <p:nvPr/>
        </p:nvSpPr>
        <p:spPr>
          <a:xfrm>
            <a:off x="3977196" y="4904213"/>
            <a:ext cx="1251752" cy="136950"/>
          </a:xfrm>
          <a:prstGeom prst="rect">
            <a:avLst/>
          </a:prstGeom>
          <a:solidFill>
            <a:srgbClr val="021F47"/>
          </a:solidFill>
          <a:ln>
            <a:solidFill>
              <a:srgbClr val="021F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Google Shape;120;p27">
            <a:extLst>
              <a:ext uri="{FF2B5EF4-FFF2-40B4-BE49-F238E27FC236}">
                <a16:creationId xmlns="" xmlns:a16="http://schemas.microsoft.com/office/drawing/2014/main" id="{8660038A-DD9D-2965-5B6E-9CB095B5EC77}"/>
              </a:ext>
            </a:extLst>
          </p:cNvPr>
          <p:cNvSpPr txBox="1"/>
          <p:nvPr/>
        </p:nvSpPr>
        <p:spPr>
          <a:xfrm>
            <a:off x="2528513" y="4730313"/>
            <a:ext cx="4086971" cy="29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900">
                <a:solidFill>
                  <a:schemeClr val="lt1"/>
                </a:solidFill>
                <a:latin typeface="Lato Light"/>
                <a:ea typeface="Lato Light"/>
                <a:cs typeface="Lato Light"/>
                <a:sym typeface="Lato Light"/>
              </a:rPr>
              <a:t>General Meeting 6/7 </a:t>
            </a:r>
            <a:r>
              <a:rPr lang="en" sz="1900" err="1">
                <a:solidFill>
                  <a:schemeClr val="lt1"/>
                </a:solidFill>
                <a:latin typeface="Lato Light"/>
                <a:ea typeface="Lato Light"/>
                <a:cs typeface="Lato Light"/>
                <a:sym typeface="Lato Light"/>
              </a:rPr>
              <a:t>febbraio</a:t>
            </a:r>
            <a:r>
              <a:rPr lang="en" sz="1900">
                <a:solidFill>
                  <a:schemeClr val="lt1"/>
                </a:solidFill>
                <a:latin typeface="Lato Light"/>
                <a:ea typeface="Lato Light"/>
                <a:cs typeface="Lato Light"/>
                <a:sym typeface="Lato Light"/>
              </a:rPr>
              <a:t> 2024</a:t>
            </a:r>
            <a:endParaRPr sz="1900">
              <a:solidFill>
                <a:schemeClr val="lt1"/>
              </a:solidFill>
              <a:latin typeface="Lato Light"/>
              <a:ea typeface="Lato Light"/>
              <a:cs typeface="Lato Light"/>
              <a:sym typeface="Lato Light"/>
            </a:endParaRPr>
          </a:p>
        </p:txBody>
      </p:sp>
      <p:sp>
        <p:nvSpPr>
          <p:cNvPr id="2" name="Google Shape;126;p28">
            <a:extLst>
              <a:ext uri="{FF2B5EF4-FFF2-40B4-BE49-F238E27FC236}">
                <a16:creationId xmlns="" xmlns:a16="http://schemas.microsoft.com/office/drawing/2014/main" id="{3971D0C7-25C6-0F7E-DF2B-405F83D970E4}"/>
              </a:ext>
            </a:extLst>
          </p:cNvPr>
          <p:cNvSpPr/>
          <p:nvPr/>
        </p:nvSpPr>
        <p:spPr>
          <a:xfrm>
            <a:off x="2687781" y="4841600"/>
            <a:ext cx="3786909" cy="2919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10805740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 xmlns:a16="http://schemas.microsoft.com/office/drawing/2014/main" id="{60EE8A55-559E-6963-E9DD-5A9BBCDD9FBF}"/>
            </a:ext>
          </a:extLst>
        </p:cNvPr>
        <p:cNvGrpSpPr/>
        <p:nvPr/>
      </p:nvGrpSpPr>
      <p:grpSpPr>
        <a:xfrm>
          <a:off x="0" y="0"/>
          <a:ext cx="0" cy="0"/>
          <a:chOff x="0" y="0"/>
          <a:chExt cx="0" cy="0"/>
        </a:xfrm>
      </p:grpSpPr>
      <p:sp>
        <p:nvSpPr>
          <p:cNvPr id="125" name="Google Shape;125;p28">
            <a:extLst>
              <a:ext uri="{FF2B5EF4-FFF2-40B4-BE49-F238E27FC236}">
                <a16:creationId xmlns="" xmlns:a16="http://schemas.microsoft.com/office/drawing/2014/main" id="{FC481DC4-A024-07EA-A241-1235687988DE}"/>
              </a:ext>
            </a:extLst>
          </p:cNvPr>
          <p:cNvSpPr txBox="1"/>
          <p:nvPr/>
        </p:nvSpPr>
        <p:spPr>
          <a:xfrm>
            <a:off x="95813" y="4162069"/>
            <a:ext cx="3399600" cy="646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26" name="Google Shape;126;p28">
            <a:extLst>
              <a:ext uri="{FF2B5EF4-FFF2-40B4-BE49-F238E27FC236}">
                <a16:creationId xmlns="" xmlns:a16="http://schemas.microsoft.com/office/drawing/2014/main" id="{5DFFDD32-3682-B592-EC7C-5344759C6F83}"/>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28">
            <a:extLst>
              <a:ext uri="{FF2B5EF4-FFF2-40B4-BE49-F238E27FC236}">
                <a16:creationId xmlns="" xmlns:a16="http://schemas.microsoft.com/office/drawing/2014/main" id="{6ACA0A99-4D0F-9B25-30B4-821EE73B8033}"/>
              </a:ext>
            </a:extLst>
          </p:cNvPr>
          <p:cNvSpPr txBox="1"/>
          <p:nvPr/>
        </p:nvSpPr>
        <p:spPr>
          <a:xfrm>
            <a:off x="-3" y="621111"/>
            <a:ext cx="9144000" cy="466200"/>
          </a:xfrm>
          <a:prstGeom prst="rect">
            <a:avLst/>
          </a:prstGeom>
          <a:noFill/>
          <a:ln>
            <a:noFill/>
          </a:ln>
        </p:spPr>
        <p:txBody>
          <a:bodyPr spcFirstLastPara="1" wrap="square" lIns="91425" tIns="91425" rIns="91425" bIns="91425" anchor="t" anchorCtr="0">
            <a:noAutofit/>
          </a:bodyPr>
          <a:lstStyle/>
          <a:p>
            <a:pPr algn="ctr">
              <a:lnSpc>
                <a:spcPct val="115000"/>
              </a:lnSpc>
              <a:spcBef>
                <a:spcPts val="1000"/>
              </a:spcBef>
              <a:buSzPts val="1100"/>
            </a:pPr>
            <a:r>
              <a:rPr lang="en" sz="2500" b="1" dirty="0">
                <a:solidFill>
                  <a:srgbClr val="083C92"/>
                </a:solidFill>
                <a:latin typeface="Lato"/>
                <a:ea typeface="Lato"/>
                <a:cs typeface="Lato"/>
                <a:sym typeface="Lato"/>
              </a:rPr>
              <a:t>CLARIN </a:t>
            </a:r>
            <a:r>
              <a:rPr lang="it-IT" sz="2500" b="1" dirty="0">
                <a:solidFill>
                  <a:srgbClr val="083C92"/>
                </a:solidFill>
                <a:latin typeface="Lato"/>
                <a:ea typeface="Lato"/>
                <a:cs typeface="Lato"/>
                <a:sym typeface="Lato"/>
              </a:rPr>
              <a:t>– servizi centrali</a:t>
            </a:r>
            <a:endParaRPr lang="it-IT" sz="2500" b="1" i="0" u="none" strike="noStrike" cap="none" dirty="0">
              <a:solidFill>
                <a:srgbClr val="083C92"/>
              </a:solidFill>
              <a:latin typeface="Lato"/>
              <a:ea typeface="Lato"/>
              <a:cs typeface="Lato"/>
              <a:sym typeface="Lato"/>
            </a:endParaRPr>
          </a:p>
          <a:p>
            <a:pPr marL="0" marR="0" lvl="0" indent="0" algn="ctr" rtl="0">
              <a:lnSpc>
                <a:spcPct val="95000"/>
              </a:lnSpc>
              <a:spcBef>
                <a:spcPts val="1000"/>
              </a:spcBef>
              <a:spcAft>
                <a:spcPts val="1200"/>
              </a:spcAft>
              <a:buClr>
                <a:srgbClr val="000000"/>
              </a:buClr>
              <a:buSzPts val="2222"/>
              <a:buFont typeface="Arial"/>
              <a:buNone/>
            </a:pPr>
            <a:endParaRPr sz="2500" b="1" i="0" u="none" strike="noStrike" cap="none" dirty="0">
              <a:solidFill>
                <a:srgbClr val="083C92"/>
              </a:solidFill>
              <a:latin typeface="Lato"/>
              <a:ea typeface="Lato"/>
              <a:cs typeface="Lato"/>
              <a:sym typeface="Lato"/>
            </a:endParaRPr>
          </a:p>
        </p:txBody>
      </p:sp>
      <p:sp>
        <p:nvSpPr>
          <p:cNvPr id="2" name="Google Shape;120;p27">
            <a:extLst>
              <a:ext uri="{FF2B5EF4-FFF2-40B4-BE49-F238E27FC236}">
                <a16:creationId xmlns="" xmlns:a16="http://schemas.microsoft.com/office/drawing/2014/main" id="{FE821051-2BD7-D1D3-868B-81F4C0811E3D}"/>
              </a:ext>
            </a:extLst>
          </p:cNvPr>
          <p:cNvSpPr txBox="1"/>
          <p:nvPr/>
        </p:nvSpPr>
        <p:spPr>
          <a:xfrm>
            <a:off x="2528513" y="4730313"/>
            <a:ext cx="4086971" cy="29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900">
                <a:solidFill>
                  <a:schemeClr val="lt1"/>
                </a:solidFill>
                <a:latin typeface="Lato Light"/>
                <a:ea typeface="Lato Light"/>
                <a:cs typeface="Lato Light"/>
                <a:sym typeface="Lato Light"/>
              </a:rPr>
              <a:t>General Meeting 6/7 </a:t>
            </a:r>
            <a:r>
              <a:rPr lang="en" sz="1900" err="1">
                <a:solidFill>
                  <a:schemeClr val="lt1"/>
                </a:solidFill>
                <a:latin typeface="Lato Light"/>
                <a:ea typeface="Lato Light"/>
                <a:cs typeface="Lato Light"/>
                <a:sym typeface="Lato Light"/>
              </a:rPr>
              <a:t>febbraio</a:t>
            </a:r>
            <a:r>
              <a:rPr lang="en" sz="1900">
                <a:solidFill>
                  <a:schemeClr val="lt1"/>
                </a:solidFill>
                <a:latin typeface="Lato Light"/>
                <a:ea typeface="Lato Light"/>
                <a:cs typeface="Lato Light"/>
                <a:sym typeface="Lato Light"/>
              </a:rPr>
              <a:t> 2024</a:t>
            </a:r>
            <a:endParaRPr sz="1900">
              <a:solidFill>
                <a:schemeClr val="lt1"/>
              </a:solidFill>
              <a:latin typeface="Lato Light"/>
              <a:ea typeface="Lato Light"/>
              <a:cs typeface="Lato Light"/>
              <a:sym typeface="Lato Light"/>
            </a:endParaRPr>
          </a:p>
        </p:txBody>
      </p:sp>
      <p:pic>
        <p:nvPicPr>
          <p:cNvPr id="4" name="Immagine 3" descr="Immagine che contiene testo, schermata, Carattere, diagramma&#10;&#10;Descrizione generata automaticamente">
            <a:extLst>
              <a:ext uri="{FF2B5EF4-FFF2-40B4-BE49-F238E27FC236}">
                <a16:creationId xmlns="" xmlns:a16="http://schemas.microsoft.com/office/drawing/2014/main" id="{26383AAB-0117-C966-58E6-ED421B028330}"/>
              </a:ext>
            </a:extLst>
          </p:cNvPr>
          <p:cNvPicPr>
            <a:picLocks noChangeAspect="1"/>
          </p:cNvPicPr>
          <p:nvPr/>
        </p:nvPicPr>
        <p:blipFill>
          <a:blip r:embed="rId3"/>
          <a:stretch>
            <a:fillRect/>
          </a:stretch>
        </p:blipFill>
        <p:spPr>
          <a:xfrm>
            <a:off x="2119465" y="1433324"/>
            <a:ext cx="4923539" cy="3328427"/>
          </a:xfrm>
          <a:prstGeom prst="rect">
            <a:avLst/>
          </a:prstGeom>
        </p:spPr>
      </p:pic>
      <p:sp>
        <p:nvSpPr>
          <p:cNvPr id="3" name="Google Shape;126;p28">
            <a:extLst>
              <a:ext uri="{FF2B5EF4-FFF2-40B4-BE49-F238E27FC236}">
                <a16:creationId xmlns="" xmlns:a16="http://schemas.microsoft.com/office/drawing/2014/main" id="{4D833755-D6A0-0F37-BC91-4FB476067A76}"/>
              </a:ext>
            </a:extLst>
          </p:cNvPr>
          <p:cNvSpPr/>
          <p:nvPr/>
        </p:nvSpPr>
        <p:spPr>
          <a:xfrm>
            <a:off x="2687781" y="4841600"/>
            <a:ext cx="3786909" cy="2919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Rettangolo 5">
            <a:extLst>
              <a:ext uri="{FF2B5EF4-FFF2-40B4-BE49-F238E27FC236}">
                <a16:creationId xmlns="" xmlns:a16="http://schemas.microsoft.com/office/drawing/2014/main" id="{1B3E4C09-E0D1-5BAD-9BC0-1D83F4DCE060}"/>
              </a:ext>
            </a:extLst>
          </p:cNvPr>
          <p:cNvSpPr/>
          <p:nvPr/>
        </p:nvSpPr>
        <p:spPr>
          <a:xfrm>
            <a:off x="5440218" y="2946400"/>
            <a:ext cx="1602786" cy="15389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 xmlns:a16="http://schemas.microsoft.com/office/drawing/2014/main" id="{CFE85EE9-8EF3-9D58-CDF2-6024307C3233}"/>
              </a:ext>
            </a:extLst>
          </p:cNvPr>
          <p:cNvSpPr/>
          <p:nvPr/>
        </p:nvSpPr>
        <p:spPr>
          <a:xfrm>
            <a:off x="2100996" y="3144576"/>
            <a:ext cx="1602786" cy="15389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7507500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 xmlns:a16="http://schemas.microsoft.com/office/drawing/2014/main" id="{71A7D63F-1C80-C863-CD22-6B170EB91957}"/>
            </a:ext>
          </a:extLst>
        </p:cNvPr>
        <p:cNvGrpSpPr/>
        <p:nvPr/>
      </p:nvGrpSpPr>
      <p:grpSpPr>
        <a:xfrm>
          <a:off x="0" y="0"/>
          <a:ext cx="0" cy="0"/>
          <a:chOff x="0" y="0"/>
          <a:chExt cx="0" cy="0"/>
        </a:xfrm>
      </p:grpSpPr>
      <p:sp>
        <p:nvSpPr>
          <p:cNvPr id="125" name="Google Shape;125;p28">
            <a:extLst>
              <a:ext uri="{FF2B5EF4-FFF2-40B4-BE49-F238E27FC236}">
                <a16:creationId xmlns="" xmlns:a16="http://schemas.microsoft.com/office/drawing/2014/main" id="{3956FA8B-7112-F9DB-6537-893739525463}"/>
              </a:ext>
            </a:extLst>
          </p:cNvPr>
          <p:cNvSpPr txBox="1"/>
          <p:nvPr/>
        </p:nvSpPr>
        <p:spPr>
          <a:xfrm>
            <a:off x="95813" y="4162069"/>
            <a:ext cx="3399600" cy="646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26" name="Google Shape;126;p28">
            <a:extLst>
              <a:ext uri="{FF2B5EF4-FFF2-40B4-BE49-F238E27FC236}">
                <a16:creationId xmlns="" xmlns:a16="http://schemas.microsoft.com/office/drawing/2014/main" id="{C163A1B7-6BFD-C589-2AA1-E07390F9E02D}"/>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28">
            <a:extLst>
              <a:ext uri="{FF2B5EF4-FFF2-40B4-BE49-F238E27FC236}">
                <a16:creationId xmlns="" xmlns:a16="http://schemas.microsoft.com/office/drawing/2014/main" id="{56C2B4E8-1D1F-283B-8179-81C33CDD2CF9}"/>
              </a:ext>
            </a:extLst>
          </p:cNvPr>
          <p:cNvSpPr txBox="1"/>
          <p:nvPr/>
        </p:nvSpPr>
        <p:spPr>
          <a:xfrm>
            <a:off x="-2" y="632143"/>
            <a:ext cx="9144000" cy="466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000"/>
              </a:spcBef>
              <a:spcAft>
                <a:spcPts val="0"/>
              </a:spcAft>
              <a:buClr>
                <a:srgbClr val="000000"/>
              </a:buClr>
              <a:buSzPts val="1100"/>
              <a:buFont typeface="Arial"/>
              <a:buNone/>
            </a:pPr>
            <a:r>
              <a:rPr lang="it-IT" sz="2500" b="1" dirty="0">
                <a:solidFill>
                  <a:srgbClr val="083C92"/>
                </a:solidFill>
                <a:latin typeface="Lato"/>
                <a:ea typeface="Lato"/>
                <a:cs typeface="Lato"/>
                <a:sym typeface="Lato"/>
              </a:rPr>
              <a:t>ILC4CLARIN: </a:t>
            </a:r>
            <a:r>
              <a:rPr lang="it-IT" sz="2500" b="1" i="1" dirty="0" err="1">
                <a:solidFill>
                  <a:srgbClr val="083C92"/>
                </a:solidFill>
                <a:latin typeface="Lato"/>
                <a:ea typeface="Lato"/>
                <a:cs typeface="Lato"/>
                <a:sym typeface="Lato"/>
              </a:rPr>
              <a:t>repository</a:t>
            </a:r>
            <a:endParaRPr sz="2500" b="1" i="1" u="none" strike="noStrike" cap="none" dirty="0">
              <a:solidFill>
                <a:srgbClr val="083C92"/>
              </a:solidFill>
              <a:latin typeface="Lato"/>
              <a:ea typeface="Lato"/>
              <a:cs typeface="Lato"/>
              <a:sym typeface="Lato"/>
            </a:endParaRPr>
          </a:p>
        </p:txBody>
      </p:sp>
      <p:grpSp>
        <p:nvGrpSpPr>
          <p:cNvPr id="7" name="Google Shape;213;p27"/>
          <p:cNvGrpSpPr/>
          <p:nvPr/>
        </p:nvGrpSpPr>
        <p:grpSpPr>
          <a:xfrm>
            <a:off x="0" y="1360116"/>
            <a:ext cx="7278659" cy="3448453"/>
            <a:chOff x="454953" y="382035"/>
            <a:chExt cx="8196791" cy="3809231"/>
          </a:xfrm>
        </p:grpSpPr>
        <p:pic>
          <p:nvPicPr>
            <p:cNvPr id="8" name="Google Shape;214;p27"/>
            <p:cNvPicPr preferRelativeResize="0"/>
            <p:nvPr/>
          </p:nvPicPr>
          <p:blipFill rotWithShape="1">
            <a:blip r:embed="rId3">
              <a:alphaModFix/>
            </a:blip>
            <a:srcRect b="22588"/>
            <a:stretch/>
          </p:blipFill>
          <p:spPr>
            <a:xfrm>
              <a:off x="454953" y="382035"/>
              <a:ext cx="8196791" cy="3809231"/>
            </a:xfrm>
            <a:prstGeom prst="rect">
              <a:avLst/>
            </a:prstGeom>
            <a:noFill/>
            <a:ln>
              <a:noFill/>
            </a:ln>
          </p:spPr>
        </p:pic>
        <p:pic>
          <p:nvPicPr>
            <p:cNvPr id="9" name="Google Shape;215;p27"/>
            <p:cNvPicPr preferRelativeResize="0"/>
            <p:nvPr/>
          </p:nvPicPr>
          <p:blipFill rotWithShape="1">
            <a:blip r:embed="rId4">
              <a:alphaModFix/>
            </a:blip>
            <a:srcRect l="36992" t="53181" r="37168" b="33397"/>
            <a:stretch/>
          </p:blipFill>
          <p:spPr>
            <a:xfrm>
              <a:off x="3194500" y="2868000"/>
              <a:ext cx="2362699" cy="690325"/>
            </a:xfrm>
            <a:prstGeom prst="rect">
              <a:avLst/>
            </a:prstGeom>
            <a:noFill/>
            <a:ln>
              <a:noFill/>
            </a:ln>
          </p:spPr>
        </p:pic>
      </p:grpSp>
      <p:pic>
        <p:nvPicPr>
          <p:cNvPr id="2054" name="Picture 6" descr="fair - The Scholarly Kitchen">
            <a:extLst>
              <a:ext uri="{FF2B5EF4-FFF2-40B4-BE49-F238E27FC236}">
                <a16:creationId xmlns="" xmlns:a16="http://schemas.microsoft.com/office/drawing/2014/main" id="{D5D86996-97DF-820A-86AD-9D5F834947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0506" y="2366403"/>
            <a:ext cx="1836305" cy="1954233"/>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 xmlns:a16="http://schemas.microsoft.com/office/drawing/2014/main" id="{76E05B5F-916B-8529-E689-90B0AD8AE00C}"/>
              </a:ext>
            </a:extLst>
          </p:cNvPr>
          <p:cNvSpPr txBox="1"/>
          <p:nvPr/>
        </p:nvSpPr>
        <p:spPr>
          <a:xfrm>
            <a:off x="108104" y="4841600"/>
            <a:ext cx="6036083" cy="261610"/>
          </a:xfrm>
          <a:prstGeom prst="rect">
            <a:avLst/>
          </a:prstGeom>
          <a:noFill/>
        </p:spPr>
        <p:txBody>
          <a:bodyPr wrap="square" rtlCol="0">
            <a:spAutoFit/>
          </a:bodyPr>
          <a:lstStyle/>
          <a:p>
            <a:r>
              <a:rPr lang="it-IT" sz="1100" dirty="0">
                <a:solidFill>
                  <a:schemeClr val="bg1"/>
                </a:solidFill>
              </a:rPr>
              <a:t>For more </a:t>
            </a:r>
            <a:r>
              <a:rPr lang="it-IT" sz="1100" dirty="0" err="1">
                <a:solidFill>
                  <a:schemeClr val="bg1"/>
                </a:solidFill>
              </a:rPr>
              <a:t>see</a:t>
            </a:r>
            <a:r>
              <a:rPr lang="it-IT" sz="1100" dirty="0">
                <a:solidFill>
                  <a:schemeClr val="bg1"/>
                </a:solidFill>
              </a:rPr>
              <a:t>: https://</a:t>
            </a:r>
            <a:r>
              <a:rPr lang="it-IT" sz="1100" dirty="0" err="1">
                <a:solidFill>
                  <a:schemeClr val="bg1"/>
                </a:solidFill>
              </a:rPr>
              <a:t>dspace-clarin-it.ilc.cnr.it</a:t>
            </a:r>
            <a:r>
              <a:rPr lang="it-IT" sz="1100" dirty="0">
                <a:solidFill>
                  <a:schemeClr val="bg1"/>
                </a:solidFill>
              </a:rPr>
              <a:t>/repository/</a:t>
            </a:r>
            <a:r>
              <a:rPr lang="it-IT" sz="1100" dirty="0" err="1">
                <a:solidFill>
                  <a:schemeClr val="bg1"/>
                </a:solidFill>
              </a:rPr>
              <a:t>xmlui</a:t>
            </a:r>
            <a:r>
              <a:rPr lang="it-IT" sz="1100" dirty="0">
                <a:solidFill>
                  <a:schemeClr val="bg1"/>
                </a:solidFill>
              </a:rPr>
              <a:t>/</a:t>
            </a:r>
          </a:p>
        </p:txBody>
      </p:sp>
    </p:spTree>
    <p:extLst>
      <p:ext uri="{BB962C8B-B14F-4D97-AF65-F5344CB8AC3E}">
        <p14:creationId xmlns:p14="http://schemas.microsoft.com/office/powerpoint/2010/main" val="2436491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 xmlns:a16="http://schemas.microsoft.com/office/drawing/2014/main" id="{71A7D63F-1C80-C863-CD22-6B170EB91957}"/>
            </a:ext>
          </a:extLst>
        </p:cNvPr>
        <p:cNvGrpSpPr/>
        <p:nvPr/>
      </p:nvGrpSpPr>
      <p:grpSpPr>
        <a:xfrm>
          <a:off x="0" y="0"/>
          <a:ext cx="0" cy="0"/>
          <a:chOff x="0" y="0"/>
          <a:chExt cx="0" cy="0"/>
        </a:xfrm>
      </p:grpSpPr>
      <p:sp>
        <p:nvSpPr>
          <p:cNvPr id="126" name="Google Shape;126;p28">
            <a:extLst>
              <a:ext uri="{FF2B5EF4-FFF2-40B4-BE49-F238E27FC236}">
                <a16:creationId xmlns="" xmlns:a16="http://schemas.microsoft.com/office/drawing/2014/main" id="{C163A1B7-6BFD-C589-2AA1-E07390F9E02D}"/>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 name="Google Shape;221;p28"/>
          <p:cNvPicPr preferRelativeResize="0"/>
          <p:nvPr/>
        </p:nvPicPr>
        <p:blipFill>
          <a:blip r:embed="rId3">
            <a:alphaModFix/>
          </a:blip>
          <a:stretch>
            <a:fillRect/>
          </a:stretch>
        </p:blipFill>
        <p:spPr>
          <a:xfrm>
            <a:off x="683491" y="748145"/>
            <a:ext cx="7888258" cy="4060424"/>
          </a:xfrm>
          <a:prstGeom prst="rect">
            <a:avLst/>
          </a:prstGeom>
          <a:noFill/>
          <a:ln>
            <a:noFill/>
          </a:ln>
        </p:spPr>
      </p:pic>
      <p:pic>
        <p:nvPicPr>
          <p:cNvPr id="11" name="Google Shape;222;p28"/>
          <p:cNvPicPr preferRelativeResize="0"/>
          <p:nvPr/>
        </p:nvPicPr>
        <p:blipFill>
          <a:blip r:embed="rId4">
            <a:alphaModFix/>
          </a:blip>
          <a:stretch>
            <a:fillRect/>
          </a:stretch>
        </p:blipFill>
        <p:spPr>
          <a:xfrm>
            <a:off x="6650182" y="2050472"/>
            <a:ext cx="1921567" cy="1954578"/>
          </a:xfrm>
          <a:prstGeom prst="rect">
            <a:avLst/>
          </a:prstGeom>
          <a:noFill/>
          <a:ln w="9525" cap="flat" cmpd="sng">
            <a:solidFill>
              <a:schemeClr val="accent2"/>
            </a:solidFill>
            <a:prstDash val="solid"/>
            <a:round/>
            <a:headEnd type="none" w="sm" len="sm"/>
            <a:tailEnd type="none" w="sm" len="sm"/>
          </a:ln>
        </p:spPr>
      </p:pic>
      <p:sp>
        <p:nvSpPr>
          <p:cNvPr id="2" name="CasellaDiTesto 1">
            <a:extLst>
              <a:ext uri="{FF2B5EF4-FFF2-40B4-BE49-F238E27FC236}">
                <a16:creationId xmlns="" xmlns:a16="http://schemas.microsoft.com/office/drawing/2014/main" id="{B01E9400-E6E1-9F7F-4963-B9C677940056}"/>
              </a:ext>
            </a:extLst>
          </p:cNvPr>
          <p:cNvSpPr txBox="1"/>
          <p:nvPr/>
        </p:nvSpPr>
        <p:spPr>
          <a:xfrm>
            <a:off x="108104" y="4841600"/>
            <a:ext cx="6036083" cy="261610"/>
          </a:xfrm>
          <a:prstGeom prst="rect">
            <a:avLst/>
          </a:prstGeom>
          <a:noFill/>
        </p:spPr>
        <p:txBody>
          <a:bodyPr wrap="square" rtlCol="0">
            <a:spAutoFit/>
          </a:bodyPr>
          <a:lstStyle/>
          <a:p>
            <a:r>
              <a:rPr lang="it-IT" sz="1100" dirty="0">
                <a:solidFill>
                  <a:schemeClr val="bg1"/>
                </a:solidFill>
              </a:rPr>
              <a:t>For more </a:t>
            </a:r>
            <a:r>
              <a:rPr lang="it-IT" sz="1100" dirty="0" err="1">
                <a:solidFill>
                  <a:schemeClr val="bg1"/>
                </a:solidFill>
              </a:rPr>
              <a:t>see</a:t>
            </a:r>
            <a:r>
              <a:rPr lang="it-IT" sz="1100" dirty="0">
                <a:solidFill>
                  <a:schemeClr val="bg1"/>
                </a:solidFill>
              </a:rPr>
              <a:t>: https://</a:t>
            </a:r>
            <a:r>
              <a:rPr lang="it-IT" sz="1100" dirty="0" err="1">
                <a:solidFill>
                  <a:schemeClr val="bg1"/>
                </a:solidFill>
              </a:rPr>
              <a:t>www.clarin.eu</a:t>
            </a:r>
            <a:r>
              <a:rPr lang="it-IT" sz="1100" dirty="0">
                <a:solidFill>
                  <a:schemeClr val="bg1"/>
                </a:solidFill>
              </a:rPr>
              <a:t>/</a:t>
            </a:r>
            <a:r>
              <a:rPr lang="it-IT" sz="1100" dirty="0" err="1">
                <a:solidFill>
                  <a:schemeClr val="bg1"/>
                </a:solidFill>
              </a:rPr>
              <a:t>content</a:t>
            </a:r>
            <a:r>
              <a:rPr lang="it-IT" sz="1100" dirty="0">
                <a:solidFill>
                  <a:schemeClr val="bg1"/>
                </a:solidFill>
              </a:rPr>
              <a:t>/</a:t>
            </a:r>
            <a:r>
              <a:rPr lang="it-IT" sz="1100" dirty="0" err="1">
                <a:solidFill>
                  <a:schemeClr val="bg1"/>
                </a:solidFill>
              </a:rPr>
              <a:t>federated-identity</a:t>
            </a:r>
            <a:endParaRPr lang="it-IT" sz="1100" dirty="0">
              <a:solidFill>
                <a:schemeClr val="bg1"/>
              </a:solidFill>
            </a:endParaRPr>
          </a:p>
        </p:txBody>
      </p:sp>
      <p:pic>
        <p:nvPicPr>
          <p:cNvPr id="4" name="Immagine 3">
            <a:extLst>
              <a:ext uri="{FF2B5EF4-FFF2-40B4-BE49-F238E27FC236}">
                <a16:creationId xmlns="" xmlns:a16="http://schemas.microsoft.com/office/drawing/2014/main" id="{018D1678-722E-41BD-5ED1-6D5D9EFEB1E3}"/>
              </a:ext>
            </a:extLst>
          </p:cNvPr>
          <p:cNvPicPr>
            <a:picLocks noChangeAspect="1"/>
          </p:cNvPicPr>
          <p:nvPr/>
        </p:nvPicPr>
        <p:blipFill>
          <a:blip r:embed="rId5"/>
          <a:stretch>
            <a:fillRect/>
          </a:stretch>
        </p:blipFill>
        <p:spPr>
          <a:xfrm>
            <a:off x="0" y="748145"/>
            <a:ext cx="796705" cy="735420"/>
          </a:xfrm>
          <a:prstGeom prst="rect">
            <a:avLst/>
          </a:prstGeom>
        </p:spPr>
      </p:pic>
    </p:spTree>
    <p:extLst>
      <p:ext uri="{BB962C8B-B14F-4D97-AF65-F5344CB8AC3E}">
        <p14:creationId xmlns:p14="http://schemas.microsoft.com/office/powerpoint/2010/main" val="1524577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 xmlns:a16="http://schemas.microsoft.com/office/drawing/2014/main" id="{71A7D63F-1C80-C863-CD22-6B170EB91957}"/>
            </a:ext>
          </a:extLst>
        </p:cNvPr>
        <p:cNvGrpSpPr/>
        <p:nvPr/>
      </p:nvGrpSpPr>
      <p:grpSpPr>
        <a:xfrm>
          <a:off x="0" y="0"/>
          <a:ext cx="0" cy="0"/>
          <a:chOff x="0" y="0"/>
          <a:chExt cx="0" cy="0"/>
        </a:xfrm>
      </p:grpSpPr>
      <p:sp>
        <p:nvSpPr>
          <p:cNvPr id="126" name="Google Shape;126;p28">
            <a:extLst>
              <a:ext uri="{FF2B5EF4-FFF2-40B4-BE49-F238E27FC236}">
                <a16:creationId xmlns="" xmlns:a16="http://schemas.microsoft.com/office/drawing/2014/main" id="{C163A1B7-6BFD-C589-2AA1-E07390F9E02D}"/>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28">
            <a:extLst>
              <a:ext uri="{FF2B5EF4-FFF2-40B4-BE49-F238E27FC236}">
                <a16:creationId xmlns="" xmlns:a16="http://schemas.microsoft.com/office/drawing/2014/main" id="{56C2B4E8-1D1F-283B-8179-81C33CDD2CF9}"/>
              </a:ext>
            </a:extLst>
          </p:cNvPr>
          <p:cNvSpPr txBox="1"/>
          <p:nvPr/>
        </p:nvSpPr>
        <p:spPr>
          <a:xfrm>
            <a:off x="59429" y="536623"/>
            <a:ext cx="9144000" cy="466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000"/>
              </a:spcBef>
              <a:spcAft>
                <a:spcPts val="0"/>
              </a:spcAft>
              <a:buClr>
                <a:srgbClr val="000000"/>
              </a:buClr>
              <a:buSzPts val="1100"/>
              <a:buFont typeface="Arial"/>
              <a:buNone/>
            </a:pPr>
            <a:r>
              <a:rPr lang="it-IT" sz="2500" b="1" dirty="0">
                <a:solidFill>
                  <a:srgbClr val="083C92"/>
                </a:solidFill>
                <a:latin typeface="Lato"/>
                <a:ea typeface="Lato"/>
                <a:cs typeface="Lato"/>
                <a:sym typeface="Lato"/>
              </a:rPr>
              <a:t>ILC4CLARIN: descrivere, identificare e citare </a:t>
            </a:r>
            <a:endParaRPr sz="2500" b="1" i="0" u="none" strike="noStrike" cap="none" dirty="0">
              <a:solidFill>
                <a:srgbClr val="083C92"/>
              </a:solidFill>
              <a:latin typeface="Lato"/>
              <a:ea typeface="Lato"/>
              <a:cs typeface="Lato"/>
              <a:sym typeface="Lato"/>
            </a:endParaRPr>
          </a:p>
        </p:txBody>
      </p:sp>
      <p:sp>
        <p:nvSpPr>
          <p:cNvPr id="4" name="CasellaDiTesto 3">
            <a:extLst>
              <a:ext uri="{FF2B5EF4-FFF2-40B4-BE49-F238E27FC236}">
                <a16:creationId xmlns="" xmlns:a16="http://schemas.microsoft.com/office/drawing/2014/main" id="{2AF4E6FE-4954-4139-F5DD-334C4ADD282E}"/>
              </a:ext>
            </a:extLst>
          </p:cNvPr>
          <p:cNvSpPr txBox="1"/>
          <p:nvPr/>
        </p:nvSpPr>
        <p:spPr>
          <a:xfrm>
            <a:off x="0" y="4838590"/>
            <a:ext cx="4198585" cy="261610"/>
          </a:xfrm>
          <a:prstGeom prst="rect">
            <a:avLst/>
          </a:prstGeom>
          <a:noFill/>
        </p:spPr>
        <p:txBody>
          <a:bodyPr wrap="none" rtlCol="0">
            <a:spAutoFit/>
          </a:bodyPr>
          <a:lstStyle/>
          <a:p>
            <a:r>
              <a:rPr lang="it-IT" sz="1100" dirty="0">
                <a:solidFill>
                  <a:schemeClr val="bg1"/>
                </a:solidFill>
              </a:rPr>
              <a:t>For more </a:t>
            </a:r>
            <a:r>
              <a:rPr lang="it-IT" sz="1100" dirty="0" err="1">
                <a:solidFill>
                  <a:schemeClr val="bg1"/>
                </a:solidFill>
              </a:rPr>
              <a:t>see</a:t>
            </a:r>
            <a:r>
              <a:rPr lang="it-IT" sz="1100" dirty="0">
                <a:solidFill>
                  <a:schemeClr val="bg1"/>
                </a:solidFill>
              </a:rPr>
              <a:t>: https://</a:t>
            </a:r>
            <a:r>
              <a:rPr lang="it-IT" sz="1100" dirty="0" err="1">
                <a:solidFill>
                  <a:schemeClr val="bg1"/>
                </a:solidFill>
              </a:rPr>
              <a:t>www.clarin.eu</a:t>
            </a:r>
            <a:r>
              <a:rPr lang="it-IT" sz="1100" dirty="0">
                <a:solidFill>
                  <a:schemeClr val="bg1"/>
                </a:solidFill>
              </a:rPr>
              <a:t>/</a:t>
            </a:r>
            <a:r>
              <a:rPr lang="it-IT" sz="1100" dirty="0" err="1">
                <a:solidFill>
                  <a:schemeClr val="bg1"/>
                </a:solidFill>
              </a:rPr>
              <a:t>content</a:t>
            </a:r>
            <a:r>
              <a:rPr lang="it-IT" sz="1100" dirty="0">
                <a:solidFill>
                  <a:schemeClr val="bg1"/>
                </a:solidFill>
              </a:rPr>
              <a:t>/</a:t>
            </a:r>
            <a:r>
              <a:rPr lang="it-IT" sz="1100" dirty="0" err="1">
                <a:solidFill>
                  <a:schemeClr val="bg1"/>
                </a:solidFill>
              </a:rPr>
              <a:t>persistent-identifiers</a:t>
            </a:r>
            <a:endParaRPr lang="it-IT" sz="1100" dirty="0">
              <a:solidFill>
                <a:schemeClr val="bg1"/>
              </a:solidFill>
            </a:endParaRPr>
          </a:p>
        </p:txBody>
      </p:sp>
      <p:pic>
        <p:nvPicPr>
          <p:cNvPr id="6" name="Immagine 5">
            <a:extLst>
              <a:ext uri="{FF2B5EF4-FFF2-40B4-BE49-F238E27FC236}">
                <a16:creationId xmlns="" xmlns:a16="http://schemas.microsoft.com/office/drawing/2014/main" id="{281BBC3D-CFC2-3BC8-51B7-96F1C35A5274}"/>
              </a:ext>
            </a:extLst>
          </p:cNvPr>
          <p:cNvPicPr>
            <a:picLocks noChangeAspect="1"/>
          </p:cNvPicPr>
          <p:nvPr/>
        </p:nvPicPr>
        <p:blipFill rotWithShape="1">
          <a:blip r:embed="rId3"/>
          <a:srcRect t="-872" b="-872"/>
          <a:stretch/>
        </p:blipFill>
        <p:spPr>
          <a:xfrm>
            <a:off x="2367772" y="1140260"/>
            <a:ext cx="4408455" cy="3662796"/>
          </a:xfrm>
          <a:prstGeom prst="rect">
            <a:avLst/>
          </a:prstGeom>
        </p:spPr>
      </p:pic>
      <p:pic>
        <p:nvPicPr>
          <p:cNvPr id="8" name="Immagine 7">
            <a:extLst>
              <a:ext uri="{FF2B5EF4-FFF2-40B4-BE49-F238E27FC236}">
                <a16:creationId xmlns="" xmlns:a16="http://schemas.microsoft.com/office/drawing/2014/main" id="{66D584B9-4911-D330-E687-17FA29E1108E}"/>
              </a:ext>
            </a:extLst>
          </p:cNvPr>
          <p:cNvPicPr>
            <a:picLocks noChangeAspect="1"/>
          </p:cNvPicPr>
          <p:nvPr/>
        </p:nvPicPr>
        <p:blipFill>
          <a:blip r:embed="rId4"/>
          <a:stretch>
            <a:fillRect/>
          </a:stretch>
        </p:blipFill>
        <p:spPr>
          <a:xfrm>
            <a:off x="7856709" y="762340"/>
            <a:ext cx="512992" cy="502934"/>
          </a:xfrm>
          <a:prstGeom prst="rect">
            <a:avLst/>
          </a:prstGeom>
        </p:spPr>
      </p:pic>
      <p:pic>
        <p:nvPicPr>
          <p:cNvPr id="2" name="Immagine 1">
            <a:extLst>
              <a:ext uri="{FF2B5EF4-FFF2-40B4-BE49-F238E27FC236}">
                <a16:creationId xmlns="" xmlns:a16="http://schemas.microsoft.com/office/drawing/2014/main" id="{2FBDD75D-545B-CC3D-609F-7985CB72A91C}"/>
              </a:ext>
            </a:extLst>
          </p:cNvPr>
          <p:cNvPicPr>
            <a:picLocks noChangeAspect="1"/>
          </p:cNvPicPr>
          <p:nvPr/>
        </p:nvPicPr>
        <p:blipFill>
          <a:blip r:embed="rId5"/>
          <a:stretch>
            <a:fillRect/>
          </a:stretch>
        </p:blipFill>
        <p:spPr>
          <a:xfrm>
            <a:off x="0" y="748145"/>
            <a:ext cx="796705" cy="735420"/>
          </a:xfrm>
          <a:prstGeom prst="rect">
            <a:avLst/>
          </a:prstGeom>
        </p:spPr>
      </p:pic>
    </p:spTree>
    <p:extLst>
      <p:ext uri="{BB962C8B-B14F-4D97-AF65-F5344CB8AC3E}">
        <p14:creationId xmlns:p14="http://schemas.microsoft.com/office/powerpoint/2010/main" val="1892187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 xmlns:a16="http://schemas.microsoft.com/office/drawing/2014/main" id="{71A7D63F-1C80-C863-CD22-6B170EB91957}"/>
            </a:ext>
          </a:extLst>
        </p:cNvPr>
        <p:cNvGrpSpPr/>
        <p:nvPr/>
      </p:nvGrpSpPr>
      <p:grpSpPr>
        <a:xfrm>
          <a:off x="0" y="0"/>
          <a:ext cx="0" cy="0"/>
          <a:chOff x="0" y="0"/>
          <a:chExt cx="0" cy="0"/>
        </a:xfrm>
      </p:grpSpPr>
      <p:pic>
        <p:nvPicPr>
          <p:cNvPr id="9" name="Immagine 8">
            <a:extLst>
              <a:ext uri="{FF2B5EF4-FFF2-40B4-BE49-F238E27FC236}">
                <a16:creationId xmlns="" xmlns:a16="http://schemas.microsoft.com/office/drawing/2014/main" id="{F3F3A20C-C986-F117-D193-CDC5852D9EF0}"/>
              </a:ext>
            </a:extLst>
          </p:cNvPr>
          <p:cNvPicPr>
            <a:picLocks noChangeAspect="1"/>
          </p:cNvPicPr>
          <p:nvPr/>
        </p:nvPicPr>
        <p:blipFill>
          <a:blip r:embed="rId3"/>
          <a:stretch>
            <a:fillRect/>
          </a:stretch>
        </p:blipFill>
        <p:spPr>
          <a:xfrm>
            <a:off x="6328825" y="828294"/>
            <a:ext cx="423141" cy="509939"/>
          </a:xfrm>
          <a:prstGeom prst="rect">
            <a:avLst/>
          </a:prstGeom>
        </p:spPr>
      </p:pic>
      <p:sp>
        <p:nvSpPr>
          <p:cNvPr id="125" name="Google Shape;125;p28">
            <a:extLst>
              <a:ext uri="{FF2B5EF4-FFF2-40B4-BE49-F238E27FC236}">
                <a16:creationId xmlns="" xmlns:a16="http://schemas.microsoft.com/office/drawing/2014/main" id="{3956FA8B-7112-F9DB-6537-893739525463}"/>
              </a:ext>
            </a:extLst>
          </p:cNvPr>
          <p:cNvSpPr txBox="1"/>
          <p:nvPr/>
        </p:nvSpPr>
        <p:spPr>
          <a:xfrm>
            <a:off x="95813" y="4162069"/>
            <a:ext cx="3399600" cy="646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26" name="Google Shape;126;p28">
            <a:extLst>
              <a:ext uri="{FF2B5EF4-FFF2-40B4-BE49-F238E27FC236}">
                <a16:creationId xmlns="" xmlns:a16="http://schemas.microsoft.com/office/drawing/2014/main" id="{C163A1B7-6BFD-C589-2AA1-E07390F9E02D}"/>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28">
            <a:extLst>
              <a:ext uri="{FF2B5EF4-FFF2-40B4-BE49-F238E27FC236}">
                <a16:creationId xmlns="" xmlns:a16="http://schemas.microsoft.com/office/drawing/2014/main" id="{56C2B4E8-1D1F-283B-8179-81C33CDD2CF9}"/>
              </a:ext>
            </a:extLst>
          </p:cNvPr>
          <p:cNvSpPr txBox="1"/>
          <p:nvPr/>
        </p:nvSpPr>
        <p:spPr>
          <a:xfrm>
            <a:off x="-2" y="632143"/>
            <a:ext cx="9144000" cy="466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000"/>
              </a:spcBef>
              <a:spcAft>
                <a:spcPts val="0"/>
              </a:spcAft>
              <a:buClr>
                <a:srgbClr val="000000"/>
              </a:buClr>
              <a:buSzPts val="1100"/>
              <a:buFont typeface="Arial"/>
              <a:buNone/>
            </a:pPr>
            <a:r>
              <a:rPr lang="it-IT" sz="2500" b="1" dirty="0">
                <a:solidFill>
                  <a:srgbClr val="083C92"/>
                </a:solidFill>
                <a:latin typeface="Lato"/>
                <a:ea typeface="Lato"/>
                <a:cs typeface="Lato"/>
                <a:sym typeface="Lato"/>
              </a:rPr>
              <a:t>ILC4CLARIN: metadati</a:t>
            </a:r>
            <a:endParaRPr sz="2500" b="1" i="0" u="none" strike="noStrike" cap="none" dirty="0">
              <a:solidFill>
                <a:srgbClr val="083C92"/>
              </a:solidFill>
              <a:latin typeface="Lato"/>
              <a:ea typeface="Lato"/>
              <a:cs typeface="Lato"/>
              <a:sym typeface="Lato"/>
            </a:endParaRPr>
          </a:p>
        </p:txBody>
      </p:sp>
      <p:pic>
        <p:nvPicPr>
          <p:cNvPr id="3" name="Immagine 2" descr="Schermata 2024-04-16 alle 11.58.25.png"/>
          <p:cNvPicPr>
            <a:picLocks noChangeAspect="1"/>
          </p:cNvPicPr>
          <p:nvPr/>
        </p:nvPicPr>
        <p:blipFill rotWithShape="1">
          <a:blip r:embed="rId4">
            <a:extLst>
              <a:ext uri="{28A0092B-C50C-407E-A947-70E740481C1C}">
                <a14:useLocalDpi xmlns:a14="http://schemas.microsoft.com/office/drawing/2010/main" val="0"/>
              </a:ext>
            </a:extLst>
          </a:blip>
          <a:srcRect b="16657"/>
          <a:stretch/>
        </p:blipFill>
        <p:spPr>
          <a:xfrm>
            <a:off x="714006" y="1472932"/>
            <a:ext cx="7972680" cy="3276000"/>
          </a:xfrm>
          <a:prstGeom prst="rect">
            <a:avLst/>
          </a:prstGeom>
        </p:spPr>
      </p:pic>
      <p:pic>
        <p:nvPicPr>
          <p:cNvPr id="4" name="Immagine 3">
            <a:extLst>
              <a:ext uri="{FF2B5EF4-FFF2-40B4-BE49-F238E27FC236}">
                <a16:creationId xmlns="" xmlns:a16="http://schemas.microsoft.com/office/drawing/2014/main" id="{5956C776-0CD1-4352-D9CC-999177E1E16C}"/>
              </a:ext>
            </a:extLst>
          </p:cNvPr>
          <p:cNvPicPr>
            <a:picLocks noChangeAspect="1"/>
          </p:cNvPicPr>
          <p:nvPr/>
        </p:nvPicPr>
        <p:blipFill>
          <a:blip r:embed="rId5"/>
          <a:stretch>
            <a:fillRect/>
          </a:stretch>
        </p:blipFill>
        <p:spPr>
          <a:xfrm>
            <a:off x="0" y="748145"/>
            <a:ext cx="796705" cy="735420"/>
          </a:xfrm>
          <a:prstGeom prst="rect">
            <a:avLst/>
          </a:prstGeom>
        </p:spPr>
      </p:pic>
      <p:sp>
        <p:nvSpPr>
          <p:cNvPr id="5" name="CasellaDiTesto 4">
            <a:extLst>
              <a:ext uri="{FF2B5EF4-FFF2-40B4-BE49-F238E27FC236}">
                <a16:creationId xmlns="" xmlns:a16="http://schemas.microsoft.com/office/drawing/2014/main" id="{9E25F920-625D-F233-291D-ED27E8262486}"/>
              </a:ext>
            </a:extLst>
          </p:cNvPr>
          <p:cNvSpPr txBox="1"/>
          <p:nvPr/>
        </p:nvSpPr>
        <p:spPr>
          <a:xfrm>
            <a:off x="0" y="4838590"/>
            <a:ext cx="5479385" cy="261610"/>
          </a:xfrm>
          <a:prstGeom prst="rect">
            <a:avLst/>
          </a:prstGeom>
          <a:noFill/>
        </p:spPr>
        <p:txBody>
          <a:bodyPr wrap="none" rtlCol="0">
            <a:spAutoFit/>
          </a:bodyPr>
          <a:lstStyle/>
          <a:p>
            <a:r>
              <a:rPr lang="it-IT" sz="1100" dirty="0">
                <a:solidFill>
                  <a:schemeClr val="bg1"/>
                </a:solidFill>
              </a:rPr>
              <a:t>For more </a:t>
            </a:r>
            <a:r>
              <a:rPr lang="it-IT" sz="1100" dirty="0" err="1">
                <a:solidFill>
                  <a:schemeClr val="bg1"/>
                </a:solidFill>
              </a:rPr>
              <a:t>see</a:t>
            </a:r>
            <a:r>
              <a:rPr lang="it-IT" sz="1100" dirty="0">
                <a:solidFill>
                  <a:schemeClr val="bg1"/>
                </a:solidFill>
              </a:rPr>
              <a:t>: https://</a:t>
            </a:r>
            <a:r>
              <a:rPr lang="it-IT" sz="1100" dirty="0" err="1">
                <a:solidFill>
                  <a:schemeClr val="bg1"/>
                </a:solidFill>
              </a:rPr>
              <a:t>www.clarin.eu</a:t>
            </a:r>
            <a:r>
              <a:rPr lang="it-IT" sz="1100" dirty="0">
                <a:solidFill>
                  <a:schemeClr val="bg1"/>
                </a:solidFill>
              </a:rPr>
              <a:t>/</a:t>
            </a:r>
            <a:r>
              <a:rPr lang="it-IT" sz="1100" dirty="0" err="1">
                <a:solidFill>
                  <a:schemeClr val="bg1"/>
                </a:solidFill>
              </a:rPr>
              <a:t>content</a:t>
            </a:r>
            <a:r>
              <a:rPr lang="it-IT" sz="1100" dirty="0">
                <a:solidFill>
                  <a:schemeClr val="bg1"/>
                </a:solidFill>
              </a:rPr>
              <a:t>/</a:t>
            </a:r>
            <a:r>
              <a:rPr lang="it-IT" sz="1100" dirty="0" err="1">
                <a:solidFill>
                  <a:schemeClr val="bg1"/>
                </a:solidFill>
              </a:rPr>
              <a:t>cmdi</a:t>
            </a:r>
            <a:r>
              <a:rPr lang="it-IT" sz="1100" dirty="0">
                <a:solidFill>
                  <a:schemeClr val="bg1"/>
                </a:solidFill>
              </a:rPr>
              <a:t>-component-metadata-</a:t>
            </a:r>
            <a:r>
              <a:rPr lang="it-IT" sz="1100" dirty="0" err="1">
                <a:solidFill>
                  <a:schemeClr val="bg1"/>
                </a:solidFill>
              </a:rPr>
              <a:t>infrastructure</a:t>
            </a:r>
            <a:endParaRPr lang="it-IT" sz="1100" dirty="0">
              <a:solidFill>
                <a:schemeClr val="bg1"/>
              </a:solidFill>
            </a:endParaRPr>
          </a:p>
        </p:txBody>
      </p:sp>
    </p:spTree>
    <p:extLst>
      <p:ext uri="{BB962C8B-B14F-4D97-AF65-F5344CB8AC3E}">
        <p14:creationId xmlns:p14="http://schemas.microsoft.com/office/powerpoint/2010/main" val="2274798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 xmlns:a16="http://schemas.microsoft.com/office/drawing/2014/main" id="{71A7D63F-1C80-C863-CD22-6B170EB91957}"/>
            </a:ext>
          </a:extLst>
        </p:cNvPr>
        <p:cNvGrpSpPr/>
        <p:nvPr/>
      </p:nvGrpSpPr>
      <p:grpSpPr>
        <a:xfrm>
          <a:off x="0" y="0"/>
          <a:ext cx="0" cy="0"/>
          <a:chOff x="0" y="0"/>
          <a:chExt cx="0" cy="0"/>
        </a:xfrm>
      </p:grpSpPr>
      <p:sp>
        <p:nvSpPr>
          <p:cNvPr id="125" name="Google Shape;125;p28">
            <a:extLst>
              <a:ext uri="{FF2B5EF4-FFF2-40B4-BE49-F238E27FC236}">
                <a16:creationId xmlns="" xmlns:a16="http://schemas.microsoft.com/office/drawing/2014/main" id="{3956FA8B-7112-F9DB-6537-893739525463}"/>
              </a:ext>
            </a:extLst>
          </p:cNvPr>
          <p:cNvSpPr txBox="1"/>
          <p:nvPr/>
        </p:nvSpPr>
        <p:spPr>
          <a:xfrm>
            <a:off x="95813" y="4162069"/>
            <a:ext cx="3399600" cy="646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26" name="Google Shape;126;p28">
            <a:extLst>
              <a:ext uri="{FF2B5EF4-FFF2-40B4-BE49-F238E27FC236}">
                <a16:creationId xmlns="" xmlns:a16="http://schemas.microsoft.com/office/drawing/2014/main" id="{C163A1B7-6BFD-C589-2AA1-E07390F9E02D}"/>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28">
            <a:extLst>
              <a:ext uri="{FF2B5EF4-FFF2-40B4-BE49-F238E27FC236}">
                <a16:creationId xmlns="" xmlns:a16="http://schemas.microsoft.com/office/drawing/2014/main" id="{56C2B4E8-1D1F-283B-8179-81C33CDD2CF9}"/>
              </a:ext>
            </a:extLst>
          </p:cNvPr>
          <p:cNvSpPr txBox="1"/>
          <p:nvPr/>
        </p:nvSpPr>
        <p:spPr>
          <a:xfrm>
            <a:off x="-2" y="632143"/>
            <a:ext cx="9144000" cy="466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000"/>
              </a:spcBef>
              <a:spcAft>
                <a:spcPts val="0"/>
              </a:spcAft>
              <a:buClr>
                <a:srgbClr val="000000"/>
              </a:buClr>
              <a:buSzPts val="1100"/>
              <a:buFont typeface="Arial"/>
              <a:buNone/>
            </a:pPr>
            <a:r>
              <a:rPr lang="it-IT" sz="2500" b="1" dirty="0">
                <a:solidFill>
                  <a:srgbClr val="083C92"/>
                </a:solidFill>
                <a:latin typeface="Lato"/>
                <a:ea typeface="Lato"/>
                <a:cs typeface="Lato"/>
                <a:sym typeface="Lato"/>
              </a:rPr>
              <a:t>ILC4CLARIN: condividere</a:t>
            </a:r>
            <a:endParaRPr sz="2500" b="1" i="0" u="none" strike="noStrike" cap="none" dirty="0">
              <a:solidFill>
                <a:srgbClr val="083C92"/>
              </a:solidFill>
              <a:latin typeface="Lato"/>
              <a:ea typeface="Lato"/>
              <a:cs typeface="Lato"/>
              <a:sym typeface="Lato"/>
            </a:endParaRPr>
          </a:p>
        </p:txBody>
      </p:sp>
      <p:pic>
        <p:nvPicPr>
          <p:cNvPr id="2" name="Immagine 1" descr="Schermata 2024-04-16 alle 12.08.36.png"/>
          <p:cNvPicPr>
            <a:picLocks noChangeAspect="1"/>
          </p:cNvPicPr>
          <p:nvPr/>
        </p:nvPicPr>
        <p:blipFill rotWithShape="1">
          <a:blip r:embed="rId3">
            <a:extLst>
              <a:ext uri="{28A0092B-C50C-407E-A947-70E740481C1C}">
                <a14:useLocalDpi xmlns:a14="http://schemas.microsoft.com/office/drawing/2010/main" val="0"/>
              </a:ext>
            </a:extLst>
          </a:blip>
          <a:srcRect l="2118" t="2201" r="2118" b="2201"/>
          <a:stretch/>
        </p:blipFill>
        <p:spPr>
          <a:xfrm>
            <a:off x="970230" y="1229163"/>
            <a:ext cx="6178439" cy="3538313"/>
          </a:xfrm>
          <a:prstGeom prst="rect">
            <a:avLst/>
          </a:prstGeom>
        </p:spPr>
      </p:pic>
      <p:pic>
        <p:nvPicPr>
          <p:cNvPr id="4" name="Immagine 3">
            <a:extLst>
              <a:ext uri="{FF2B5EF4-FFF2-40B4-BE49-F238E27FC236}">
                <a16:creationId xmlns="" xmlns:a16="http://schemas.microsoft.com/office/drawing/2014/main" id="{3FCCC118-8819-E207-F704-3B342B6F2026}"/>
              </a:ext>
            </a:extLst>
          </p:cNvPr>
          <p:cNvPicPr>
            <a:picLocks noChangeAspect="1"/>
          </p:cNvPicPr>
          <p:nvPr/>
        </p:nvPicPr>
        <p:blipFill>
          <a:blip r:embed="rId4"/>
          <a:stretch>
            <a:fillRect/>
          </a:stretch>
        </p:blipFill>
        <p:spPr>
          <a:xfrm>
            <a:off x="6486236" y="819223"/>
            <a:ext cx="509987" cy="500180"/>
          </a:xfrm>
          <a:prstGeom prst="rect">
            <a:avLst/>
          </a:prstGeom>
        </p:spPr>
      </p:pic>
      <p:pic>
        <p:nvPicPr>
          <p:cNvPr id="5" name="Immagine 4">
            <a:extLst>
              <a:ext uri="{FF2B5EF4-FFF2-40B4-BE49-F238E27FC236}">
                <a16:creationId xmlns="" xmlns:a16="http://schemas.microsoft.com/office/drawing/2014/main" id="{A296C62C-8FB5-E75C-5CA7-1AAE69430CCF}"/>
              </a:ext>
            </a:extLst>
          </p:cNvPr>
          <p:cNvPicPr>
            <a:picLocks noChangeAspect="1"/>
          </p:cNvPicPr>
          <p:nvPr/>
        </p:nvPicPr>
        <p:blipFill>
          <a:blip r:embed="rId5"/>
          <a:stretch>
            <a:fillRect/>
          </a:stretch>
        </p:blipFill>
        <p:spPr>
          <a:xfrm>
            <a:off x="0" y="748145"/>
            <a:ext cx="796705" cy="735420"/>
          </a:xfrm>
          <a:prstGeom prst="rect">
            <a:avLst/>
          </a:prstGeom>
        </p:spPr>
      </p:pic>
      <p:sp>
        <p:nvSpPr>
          <p:cNvPr id="6" name="CasellaDiTesto 5">
            <a:extLst>
              <a:ext uri="{FF2B5EF4-FFF2-40B4-BE49-F238E27FC236}">
                <a16:creationId xmlns="" xmlns:a16="http://schemas.microsoft.com/office/drawing/2014/main" id="{6612CA06-5EE4-99D3-5035-B273E52C98D4}"/>
              </a:ext>
            </a:extLst>
          </p:cNvPr>
          <p:cNvSpPr txBox="1"/>
          <p:nvPr/>
        </p:nvSpPr>
        <p:spPr>
          <a:xfrm>
            <a:off x="0" y="4838590"/>
            <a:ext cx="4812536" cy="261610"/>
          </a:xfrm>
          <a:prstGeom prst="rect">
            <a:avLst/>
          </a:prstGeom>
          <a:noFill/>
        </p:spPr>
        <p:txBody>
          <a:bodyPr wrap="none" rtlCol="0">
            <a:spAutoFit/>
          </a:bodyPr>
          <a:lstStyle/>
          <a:p>
            <a:r>
              <a:rPr lang="it-IT" sz="1100" dirty="0">
                <a:solidFill>
                  <a:schemeClr val="bg1"/>
                </a:solidFill>
              </a:rPr>
              <a:t>For more </a:t>
            </a:r>
            <a:r>
              <a:rPr lang="it-IT" sz="1100" dirty="0" err="1">
                <a:solidFill>
                  <a:schemeClr val="bg1"/>
                </a:solidFill>
              </a:rPr>
              <a:t>see</a:t>
            </a:r>
            <a:r>
              <a:rPr lang="it-IT" sz="1100" dirty="0">
                <a:solidFill>
                  <a:schemeClr val="bg1"/>
                </a:solidFill>
              </a:rPr>
              <a:t>: https://</a:t>
            </a:r>
            <a:r>
              <a:rPr lang="it-IT" sz="1100" dirty="0" err="1">
                <a:solidFill>
                  <a:schemeClr val="bg1"/>
                </a:solidFill>
              </a:rPr>
              <a:t>www.clarin.eu</a:t>
            </a:r>
            <a:r>
              <a:rPr lang="it-IT" sz="1100" dirty="0">
                <a:solidFill>
                  <a:schemeClr val="bg1"/>
                </a:solidFill>
              </a:rPr>
              <a:t>/</a:t>
            </a:r>
            <a:r>
              <a:rPr lang="it-IT" sz="1100" dirty="0" err="1">
                <a:solidFill>
                  <a:schemeClr val="bg1"/>
                </a:solidFill>
              </a:rPr>
              <a:t>content</a:t>
            </a:r>
            <a:r>
              <a:rPr lang="it-IT" sz="1100" dirty="0">
                <a:solidFill>
                  <a:schemeClr val="bg1"/>
                </a:solidFill>
              </a:rPr>
              <a:t>/</a:t>
            </a:r>
            <a:r>
              <a:rPr lang="it-IT" sz="1100" dirty="0" err="1">
                <a:solidFill>
                  <a:schemeClr val="bg1"/>
                </a:solidFill>
              </a:rPr>
              <a:t>licenses</a:t>
            </a:r>
            <a:r>
              <a:rPr lang="it-IT" sz="1100" dirty="0">
                <a:solidFill>
                  <a:schemeClr val="bg1"/>
                </a:solidFill>
              </a:rPr>
              <a:t>-and-</a:t>
            </a:r>
            <a:r>
              <a:rPr lang="it-IT" sz="1100" dirty="0" err="1">
                <a:solidFill>
                  <a:schemeClr val="bg1"/>
                </a:solidFill>
              </a:rPr>
              <a:t>clarin</a:t>
            </a:r>
            <a:r>
              <a:rPr lang="it-IT" sz="1100" dirty="0">
                <a:solidFill>
                  <a:schemeClr val="bg1"/>
                </a:solidFill>
              </a:rPr>
              <a:t>-</a:t>
            </a:r>
            <a:r>
              <a:rPr lang="it-IT" sz="1100" dirty="0" err="1">
                <a:solidFill>
                  <a:schemeClr val="bg1"/>
                </a:solidFill>
              </a:rPr>
              <a:t>categories</a:t>
            </a:r>
            <a:endParaRPr lang="it-IT" sz="1100" dirty="0">
              <a:solidFill>
                <a:schemeClr val="bg1"/>
              </a:solidFill>
            </a:endParaRPr>
          </a:p>
        </p:txBody>
      </p:sp>
    </p:spTree>
    <p:extLst>
      <p:ext uri="{BB962C8B-B14F-4D97-AF65-F5344CB8AC3E}">
        <p14:creationId xmlns:p14="http://schemas.microsoft.com/office/powerpoint/2010/main" val="2855448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 xmlns:a16="http://schemas.microsoft.com/office/drawing/2014/main" id="{71A7D63F-1C80-C863-CD22-6B170EB91957}"/>
            </a:ext>
          </a:extLst>
        </p:cNvPr>
        <p:cNvGrpSpPr/>
        <p:nvPr/>
      </p:nvGrpSpPr>
      <p:grpSpPr>
        <a:xfrm>
          <a:off x="0" y="0"/>
          <a:ext cx="0" cy="0"/>
          <a:chOff x="0" y="0"/>
          <a:chExt cx="0" cy="0"/>
        </a:xfrm>
      </p:grpSpPr>
      <p:sp>
        <p:nvSpPr>
          <p:cNvPr id="125" name="Google Shape;125;p28">
            <a:extLst>
              <a:ext uri="{FF2B5EF4-FFF2-40B4-BE49-F238E27FC236}">
                <a16:creationId xmlns="" xmlns:a16="http://schemas.microsoft.com/office/drawing/2014/main" id="{3956FA8B-7112-F9DB-6537-893739525463}"/>
              </a:ext>
            </a:extLst>
          </p:cNvPr>
          <p:cNvSpPr txBox="1"/>
          <p:nvPr/>
        </p:nvSpPr>
        <p:spPr>
          <a:xfrm>
            <a:off x="95813" y="4162069"/>
            <a:ext cx="3399600" cy="646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26" name="Google Shape;126;p28">
            <a:extLst>
              <a:ext uri="{FF2B5EF4-FFF2-40B4-BE49-F238E27FC236}">
                <a16:creationId xmlns="" xmlns:a16="http://schemas.microsoft.com/office/drawing/2014/main" id="{C163A1B7-6BFD-C589-2AA1-E07390F9E02D}"/>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28">
            <a:extLst>
              <a:ext uri="{FF2B5EF4-FFF2-40B4-BE49-F238E27FC236}">
                <a16:creationId xmlns="" xmlns:a16="http://schemas.microsoft.com/office/drawing/2014/main" id="{56C2B4E8-1D1F-283B-8179-81C33CDD2CF9}"/>
              </a:ext>
            </a:extLst>
          </p:cNvPr>
          <p:cNvSpPr txBox="1"/>
          <p:nvPr/>
        </p:nvSpPr>
        <p:spPr>
          <a:xfrm>
            <a:off x="0" y="538746"/>
            <a:ext cx="9144000" cy="466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000"/>
              </a:spcBef>
              <a:spcAft>
                <a:spcPts val="0"/>
              </a:spcAft>
              <a:buClr>
                <a:srgbClr val="000000"/>
              </a:buClr>
              <a:buSzPts val="1100"/>
              <a:buFont typeface="Arial"/>
              <a:buNone/>
            </a:pPr>
            <a:r>
              <a:rPr lang="it-IT" sz="2500" b="1" dirty="0">
                <a:solidFill>
                  <a:srgbClr val="083C92"/>
                </a:solidFill>
                <a:latin typeface="Lato"/>
                <a:ea typeface="Lato"/>
                <a:cs typeface="Lato"/>
                <a:sym typeface="Lato"/>
              </a:rPr>
              <a:t>ILC4CLARIN: accedere da un centro nazionale</a:t>
            </a:r>
            <a:endParaRPr sz="2500" b="1" i="0" u="none" strike="noStrike" cap="none" dirty="0">
              <a:solidFill>
                <a:srgbClr val="083C92"/>
              </a:solidFill>
              <a:latin typeface="Lato"/>
              <a:ea typeface="Lato"/>
              <a:cs typeface="Lato"/>
              <a:sym typeface="Lato"/>
            </a:endParaRPr>
          </a:p>
        </p:txBody>
      </p:sp>
      <p:pic>
        <p:nvPicPr>
          <p:cNvPr id="3" name="Immagine 2" descr="Schermata 2024-04-16 alle 12.07.25.png"/>
          <p:cNvPicPr>
            <a:picLocks noChangeAspect="1"/>
          </p:cNvPicPr>
          <p:nvPr/>
        </p:nvPicPr>
        <p:blipFill rotWithShape="1">
          <a:blip r:embed="rId3">
            <a:extLst>
              <a:ext uri="{28A0092B-C50C-407E-A947-70E740481C1C}">
                <a14:useLocalDpi xmlns:a14="http://schemas.microsoft.com/office/drawing/2010/main" val="0"/>
              </a:ext>
            </a:extLst>
          </a:blip>
          <a:srcRect t="1" b="7918"/>
          <a:stretch/>
        </p:blipFill>
        <p:spPr>
          <a:xfrm>
            <a:off x="1795613" y="1190463"/>
            <a:ext cx="5198840" cy="3600000"/>
          </a:xfrm>
          <a:prstGeom prst="rect">
            <a:avLst/>
          </a:prstGeom>
        </p:spPr>
      </p:pic>
      <p:pic>
        <p:nvPicPr>
          <p:cNvPr id="4" name="Immagine 3">
            <a:extLst>
              <a:ext uri="{FF2B5EF4-FFF2-40B4-BE49-F238E27FC236}">
                <a16:creationId xmlns="" xmlns:a16="http://schemas.microsoft.com/office/drawing/2014/main" id="{F024315F-C248-56BF-944A-8DD55351BB58}"/>
              </a:ext>
            </a:extLst>
          </p:cNvPr>
          <p:cNvPicPr>
            <a:picLocks noChangeAspect="1"/>
          </p:cNvPicPr>
          <p:nvPr/>
        </p:nvPicPr>
        <p:blipFill>
          <a:blip r:embed="rId4"/>
          <a:stretch>
            <a:fillRect/>
          </a:stretch>
        </p:blipFill>
        <p:spPr>
          <a:xfrm>
            <a:off x="7910455" y="821153"/>
            <a:ext cx="590815" cy="553103"/>
          </a:xfrm>
          <a:prstGeom prst="rect">
            <a:avLst/>
          </a:prstGeom>
        </p:spPr>
      </p:pic>
      <p:pic>
        <p:nvPicPr>
          <p:cNvPr id="2" name="Immagine 1">
            <a:extLst>
              <a:ext uri="{FF2B5EF4-FFF2-40B4-BE49-F238E27FC236}">
                <a16:creationId xmlns="" xmlns:a16="http://schemas.microsoft.com/office/drawing/2014/main" id="{55610124-44F5-4B49-DE98-19DAF6BA8732}"/>
              </a:ext>
            </a:extLst>
          </p:cNvPr>
          <p:cNvPicPr>
            <a:picLocks noChangeAspect="1"/>
          </p:cNvPicPr>
          <p:nvPr/>
        </p:nvPicPr>
        <p:blipFill>
          <a:blip r:embed="rId5"/>
          <a:stretch>
            <a:fillRect/>
          </a:stretch>
        </p:blipFill>
        <p:spPr>
          <a:xfrm>
            <a:off x="0" y="748145"/>
            <a:ext cx="796705" cy="735420"/>
          </a:xfrm>
          <a:prstGeom prst="rect">
            <a:avLst/>
          </a:prstGeom>
        </p:spPr>
      </p:pic>
    </p:spTree>
    <p:extLst>
      <p:ext uri="{BB962C8B-B14F-4D97-AF65-F5344CB8AC3E}">
        <p14:creationId xmlns:p14="http://schemas.microsoft.com/office/powerpoint/2010/main" val="1579232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a:extLst>
            <a:ext uri="{FF2B5EF4-FFF2-40B4-BE49-F238E27FC236}">
              <a16:creationId xmlns:a16="http://schemas.microsoft.com/office/drawing/2014/main" xmlns="" id="{26A909BA-A3FC-541B-45CF-E97C7A8E3A03}"/>
            </a:ext>
          </a:extLst>
        </p:cNvPr>
        <p:cNvGrpSpPr/>
        <p:nvPr/>
      </p:nvGrpSpPr>
      <p:grpSpPr>
        <a:xfrm>
          <a:off x="0" y="0"/>
          <a:ext cx="0" cy="0"/>
          <a:chOff x="0" y="0"/>
          <a:chExt cx="0" cy="0"/>
        </a:xfrm>
      </p:grpSpPr>
      <p:sp>
        <p:nvSpPr>
          <p:cNvPr id="126" name="Google Shape;126;p28">
            <a:extLst>
              <a:ext uri="{FF2B5EF4-FFF2-40B4-BE49-F238E27FC236}">
                <a16:creationId xmlns:a16="http://schemas.microsoft.com/office/drawing/2014/main" xmlns="" id="{88EAE1DA-051A-0EE3-00D1-669B50B35AD2}"/>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28">
            <a:extLst>
              <a:ext uri="{FF2B5EF4-FFF2-40B4-BE49-F238E27FC236}">
                <a16:creationId xmlns:a16="http://schemas.microsoft.com/office/drawing/2014/main" xmlns="" id="{348EDD0D-81E7-1CD7-E36A-894A534A77AA}"/>
              </a:ext>
            </a:extLst>
          </p:cNvPr>
          <p:cNvSpPr txBox="1"/>
          <p:nvPr/>
        </p:nvSpPr>
        <p:spPr>
          <a:xfrm>
            <a:off x="0" y="569131"/>
            <a:ext cx="9144000" cy="466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000"/>
              </a:spcBef>
              <a:spcAft>
                <a:spcPts val="0"/>
              </a:spcAft>
              <a:buClr>
                <a:srgbClr val="000000"/>
              </a:buClr>
              <a:buSzPts val="1100"/>
              <a:buFont typeface="Arial"/>
              <a:buNone/>
            </a:pPr>
            <a:r>
              <a:rPr lang="en-US" sz="2500" b="1">
                <a:solidFill>
                  <a:srgbClr val="083C92"/>
                </a:solidFill>
                <a:latin typeface="Lato"/>
                <a:ea typeface="Lato"/>
                <a:cs typeface="Lato"/>
              </a:rPr>
              <a:t>CLARIN today</a:t>
            </a:r>
            <a:endParaRPr sz="2500" b="1">
              <a:solidFill>
                <a:srgbClr val="083C92"/>
              </a:solidFill>
              <a:latin typeface="Lato"/>
              <a:ea typeface="Lato"/>
              <a:cs typeface="Lato"/>
              <a:sym typeface="Lato"/>
            </a:endParaRPr>
          </a:p>
          <a:p>
            <a:pPr marL="0" marR="0" lvl="0" indent="0" algn="ctr" rtl="0">
              <a:lnSpc>
                <a:spcPct val="95000"/>
              </a:lnSpc>
              <a:spcBef>
                <a:spcPts val="1000"/>
              </a:spcBef>
              <a:spcAft>
                <a:spcPts val="1200"/>
              </a:spcAft>
              <a:buClr>
                <a:srgbClr val="000000"/>
              </a:buClr>
              <a:buSzPts val="2222"/>
              <a:buFont typeface="Arial"/>
              <a:buNone/>
            </a:pPr>
            <a:endParaRPr sz="2500" b="1" i="0" u="none" strike="noStrike" cap="none">
              <a:solidFill>
                <a:srgbClr val="083C92"/>
              </a:solidFill>
              <a:latin typeface="Lato"/>
              <a:ea typeface="Lato"/>
              <a:cs typeface="Lato"/>
              <a:sym typeface="Lato"/>
            </a:endParaRPr>
          </a:p>
        </p:txBody>
      </p:sp>
      <p:pic>
        <p:nvPicPr>
          <p:cNvPr id="5" name="Immagine 4" descr="Immagine che contiene testo, mappa, atlante&#10;&#10;Descrizione generata automaticamente">
            <a:extLst>
              <a:ext uri="{FF2B5EF4-FFF2-40B4-BE49-F238E27FC236}">
                <a16:creationId xmlns:a16="http://schemas.microsoft.com/office/drawing/2014/main" xmlns="" id="{0964F220-5EA0-5EF6-A943-EFB8AA73FC70}"/>
              </a:ext>
            </a:extLst>
          </p:cNvPr>
          <p:cNvPicPr>
            <a:picLocks noChangeAspect="1"/>
          </p:cNvPicPr>
          <p:nvPr/>
        </p:nvPicPr>
        <p:blipFill>
          <a:blip r:embed="rId3"/>
          <a:stretch>
            <a:fillRect/>
          </a:stretch>
        </p:blipFill>
        <p:spPr>
          <a:xfrm>
            <a:off x="4543955" y="1386417"/>
            <a:ext cx="3400425" cy="2857500"/>
          </a:xfrm>
          <a:prstGeom prst="rect">
            <a:avLst/>
          </a:prstGeom>
        </p:spPr>
      </p:pic>
      <p:sp>
        <p:nvSpPr>
          <p:cNvPr id="8" name="CasellaDiTesto 7">
            <a:extLst>
              <a:ext uri="{FF2B5EF4-FFF2-40B4-BE49-F238E27FC236}">
                <a16:creationId xmlns:a16="http://schemas.microsoft.com/office/drawing/2014/main" xmlns="" id="{8D28D2CA-23F2-7D23-4299-007AA5C49F2B}"/>
              </a:ext>
            </a:extLst>
          </p:cNvPr>
          <p:cNvSpPr txBox="1"/>
          <p:nvPr/>
        </p:nvSpPr>
        <p:spPr>
          <a:xfrm>
            <a:off x="670984" y="1178983"/>
            <a:ext cx="3833282"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sz="1800" dirty="0">
              <a:latin typeface="Calibri"/>
              <a:cs typeface="Calibri"/>
            </a:endParaRPr>
          </a:p>
          <a:p>
            <a:pPr algn="just"/>
            <a:endParaRPr lang="en-GB" sz="1800" dirty="0">
              <a:latin typeface="Calibri"/>
              <a:cs typeface="Calibri"/>
            </a:endParaRPr>
          </a:p>
          <a:p>
            <a:r>
              <a:rPr lang="en-GB" sz="1800" dirty="0">
                <a:latin typeface="Symbol"/>
              </a:rPr>
              <a:t>·</a:t>
            </a:r>
            <a:r>
              <a:rPr lang="en-GB" sz="1800" dirty="0">
                <a:latin typeface="Times New Roman"/>
              </a:rPr>
              <a:t>       </a:t>
            </a:r>
            <a:r>
              <a:rPr lang="en-GB" sz="1800" dirty="0">
                <a:latin typeface="Calibri"/>
                <a:cs typeface="Calibri"/>
              </a:rPr>
              <a:t>24 members: AT, BE, BG, CY, CZ, DE, DK, EE, ES, FI, GR, HR, HU, IS, IT, LT, LV, NL, NO, PL, PT, SE, SI, ZA</a:t>
            </a:r>
          </a:p>
          <a:p>
            <a:endParaRPr lang="en-GB" sz="1800" dirty="0">
              <a:latin typeface="Calibri"/>
              <a:cs typeface="Calibri"/>
            </a:endParaRPr>
          </a:p>
          <a:p>
            <a:r>
              <a:rPr lang="en-GB" sz="1800" dirty="0">
                <a:latin typeface="Symbol"/>
              </a:rPr>
              <a:t>·</a:t>
            </a:r>
            <a:r>
              <a:rPr lang="en-GB" sz="1800" dirty="0">
                <a:latin typeface="Times New Roman"/>
              </a:rPr>
              <a:t>       </a:t>
            </a:r>
            <a:r>
              <a:rPr lang="en-GB" sz="1800" dirty="0">
                <a:latin typeface="Calibri"/>
                <a:cs typeface="Calibri"/>
              </a:rPr>
              <a:t>2 observers: CH, UK</a:t>
            </a:r>
          </a:p>
          <a:p>
            <a:endParaRPr lang="en-GB" sz="1800" dirty="0">
              <a:latin typeface="Calibri"/>
              <a:cs typeface="Calibri"/>
            </a:endParaRPr>
          </a:p>
          <a:p>
            <a:r>
              <a:rPr lang="en-GB" sz="1800" dirty="0">
                <a:latin typeface="Symbol"/>
              </a:rPr>
              <a:t>·</a:t>
            </a:r>
            <a:r>
              <a:rPr lang="en-GB" sz="1800" dirty="0">
                <a:latin typeface="Times New Roman"/>
              </a:rPr>
              <a:t>       </a:t>
            </a:r>
            <a:r>
              <a:rPr lang="en-GB" sz="1800" dirty="0">
                <a:latin typeface="Calibri"/>
                <a:cs typeface="Calibri"/>
              </a:rPr>
              <a:t>1 Third Party: USA</a:t>
            </a:r>
          </a:p>
          <a:p>
            <a:endParaRPr lang="en-GB" sz="1800" dirty="0">
              <a:latin typeface="Calibri"/>
              <a:cs typeface="Calibri"/>
            </a:endParaRPr>
          </a:p>
          <a:p>
            <a:r>
              <a:rPr lang="en-GB" sz="1800" dirty="0">
                <a:latin typeface="Symbol"/>
              </a:rPr>
              <a:t>·</a:t>
            </a:r>
            <a:r>
              <a:rPr lang="en-GB" sz="1800" dirty="0">
                <a:latin typeface="Times New Roman"/>
              </a:rPr>
              <a:t>       </a:t>
            </a:r>
            <a:r>
              <a:rPr lang="en-GB" sz="1800" dirty="0">
                <a:latin typeface="Calibri"/>
                <a:cs typeface="Calibri"/>
              </a:rPr>
              <a:t>&gt; 70 centres</a:t>
            </a:r>
          </a:p>
          <a:p>
            <a:endParaRPr lang="en-GB" sz="1800" dirty="0">
              <a:latin typeface="Calibri"/>
              <a:cs typeface="Calibri"/>
            </a:endParaRPr>
          </a:p>
          <a:p>
            <a:endParaRPr lang="en-GB" sz="1100" dirty="0">
              <a:latin typeface="Calibri"/>
              <a:cs typeface="Calibri"/>
            </a:endParaRPr>
          </a:p>
          <a:p>
            <a:endParaRPr lang="en-GB" sz="1100" dirty="0">
              <a:latin typeface="Calibri"/>
              <a:cs typeface="Calibri"/>
            </a:endParaRPr>
          </a:p>
          <a:p>
            <a:endParaRPr lang="en-GB" sz="1100" dirty="0">
              <a:latin typeface="Calibri"/>
              <a:cs typeface="Calibri"/>
            </a:endParaRPr>
          </a:p>
          <a:p>
            <a:endParaRPr lang="en-GB" sz="1100" dirty="0">
              <a:latin typeface="Calibri"/>
              <a:cs typeface="Calibri"/>
            </a:endParaRPr>
          </a:p>
        </p:txBody>
      </p:sp>
    </p:spTree>
    <p:extLst>
      <p:ext uri="{BB962C8B-B14F-4D97-AF65-F5344CB8AC3E}">
        <p14:creationId xmlns:p14="http://schemas.microsoft.com/office/powerpoint/2010/main" val="368025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 xmlns:a16="http://schemas.microsoft.com/office/drawing/2014/main" id="{71A7D63F-1C80-C863-CD22-6B170EB91957}"/>
            </a:ext>
          </a:extLst>
        </p:cNvPr>
        <p:cNvGrpSpPr/>
        <p:nvPr/>
      </p:nvGrpSpPr>
      <p:grpSpPr>
        <a:xfrm>
          <a:off x="0" y="0"/>
          <a:ext cx="0" cy="0"/>
          <a:chOff x="0" y="0"/>
          <a:chExt cx="0" cy="0"/>
        </a:xfrm>
      </p:grpSpPr>
      <p:sp>
        <p:nvSpPr>
          <p:cNvPr id="126" name="Google Shape;126;p28">
            <a:extLst>
              <a:ext uri="{FF2B5EF4-FFF2-40B4-BE49-F238E27FC236}">
                <a16:creationId xmlns="" xmlns:a16="http://schemas.microsoft.com/office/drawing/2014/main" id="{C163A1B7-6BFD-C589-2AA1-E07390F9E02D}"/>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28">
            <a:extLst>
              <a:ext uri="{FF2B5EF4-FFF2-40B4-BE49-F238E27FC236}">
                <a16:creationId xmlns="" xmlns:a16="http://schemas.microsoft.com/office/drawing/2014/main" id="{56C2B4E8-1D1F-283B-8179-81C33CDD2CF9}"/>
              </a:ext>
            </a:extLst>
          </p:cNvPr>
          <p:cNvSpPr txBox="1"/>
          <p:nvPr/>
        </p:nvSpPr>
        <p:spPr>
          <a:xfrm>
            <a:off x="-2" y="632143"/>
            <a:ext cx="9144000" cy="466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000"/>
              </a:spcBef>
              <a:spcAft>
                <a:spcPts val="0"/>
              </a:spcAft>
              <a:buClr>
                <a:srgbClr val="000000"/>
              </a:buClr>
              <a:buSzPts val="1100"/>
              <a:buFont typeface="Arial"/>
              <a:buNone/>
            </a:pPr>
            <a:r>
              <a:rPr lang="it-IT" sz="2500" b="1" dirty="0">
                <a:solidFill>
                  <a:srgbClr val="083C92"/>
                </a:solidFill>
                <a:latin typeface="Lato"/>
                <a:ea typeface="Lato"/>
                <a:cs typeface="Lato"/>
                <a:sym typeface="Lato"/>
              </a:rPr>
              <a:t>CLARIN VLO: accedere dal meta catalogo</a:t>
            </a:r>
            <a:endParaRPr sz="2500" b="1" i="0" u="none" strike="noStrike" cap="none" dirty="0">
              <a:solidFill>
                <a:srgbClr val="083C92"/>
              </a:solidFill>
              <a:latin typeface="Lato"/>
              <a:ea typeface="Lato"/>
              <a:cs typeface="Lato"/>
              <a:sym typeface="Lato"/>
            </a:endParaRPr>
          </a:p>
        </p:txBody>
      </p:sp>
      <p:pic>
        <p:nvPicPr>
          <p:cNvPr id="4" name="Immagine 3">
            <a:extLst>
              <a:ext uri="{FF2B5EF4-FFF2-40B4-BE49-F238E27FC236}">
                <a16:creationId xmlns="" xmlns:a16="http://schemas.microsoft.com/office/drawing/2014/main" id="{94DA564B-EC6B-65EE-B497-88812395B1D9}"/>
              </a:ext>
            </a:extLst>
          </p:cNvPr>
          <p:cNvPicPr>
            <a:picLocks noChangeAspect="1"/>
          </p:cNvPicPr>
          <p:nvPr/>
        </p:nvPicPr>
        <p:blipFill>
          <a:blip r:embed="rId3"/>
          <a:stretch>
            <a:fillRect/>
          </a:stretch>
        </p:blipFill>
        <p:spPr>
          <a:xfrm>
            <a:off x="685798" y="1337461"/>
            <a:ext cx="7772400" cy="3409869"/>
          </a:xfrm>
          <a:prstGeom prst="rect">
            <a:avLst/>
          </a:prstGeom>
        </p:spPr>
      </p:pic>
      <p:pic>
        <p:nvPicPr>
          <p:cNvPr id="6" name="Immagine 5">
            <a:extLst>
              <a:ext uri="{FF2B5EF4-FFF2-40B4-BE49-F238E27FC236}">
                <a16:creationId xmlns="" xmlns:a16="http://schemas.microsoft.com/office/drawing/2014/main" id="{293A3D0F-42F1-983D-68E6-7118232CFB47}"/>
              </a:ext>
            </a:extLst>
          </p:cNvPr>
          <p:cNvPicPr>
            <a:picLocks noChangeAspect="1"/>
          </p:cNvPicPr>
          <p:nvPr/>
        </p:nvPicPr>
        <p:blipFill>
          <a:blip r:embed="rId4"/>
          <a:stretch>
            <a:fillRect/>
          </a:stretch>
        </p:blipFill>
        <p:spPr>
          <a:xfrm>
            <a:off x="7914789" y="735311"/>
            <a:ext cx="520123" cy="486924"/>
          </a:xfrm>
          <a:prstGeom prst="rect">
            <a:avLst/>
          </a:prstGeom>
        </p:spPr>
      </p:pic>
      <p:pic>
        <p:nvPicPr>
          <p:cNvPr id="7" name="Immagine 6">
            <a:extLst>
              <a:ext uri="{FF2B5EF4-FFF2-40B4-BE49-F238E27FC236}">
                <a16:creationId xmlns="" xmlns:a16="http://schemas.microsoft.com/office/drawing/2014/main" id="{0C866F4F-EFB2-1B40-CB5F-CF0FEB4D1BDB}"/>
              </a:ext>
            </a:extLst>
          </p:cNvPr>
          <p:cNvPicPr>
            <a:picLocks noChangeAspect="1"/>
          </p:cNvPicPr>
          <p:nvPr/>
        </p:nvPicPr>
        <p:blipFill>
          <a:blip r:embed="rId5"/>
          <a:stretch>
            <a:fillRect/>
          </a:stretch>
        </p:blipFill>
        <p:spPr>
          <a:xfrm>
            <a:off x="0" y="732249"/>
            <a:ext cx="732188" cy="732188"/>
          </a:xfrm>
          <a:prstGeom prst="rect">
            <a:avLst/>
          </a:prstGeom>
        </p:spPr>
      </p:pic>
      <p:sp>
        <p:nvSpPr>
          <p:cNvPr id="2" name="CasellaDiTesto 1">
            <a:extLst>
              <a:ext uri="{FF2B5EF4-FFF2-40B4-BE49-F238E27FC236}">
                <a16:creationId xmlns="" xmlns:a16="http://schemas.microsoft.com/office/drawing/2014/main" id="{EEA5348D-9F52-A6E2-ACBF-26EF17E90167}"/>
              </a:ext>
            </a:extLst>
          </p:cNvPr>
          <p:cNvSpPr txBox="1"/>
          <p:nvPr/>
        </p:nvSpPr>
        <p:spPr>
          <a:xfrm>
            <a:off x="132553" y="4826455"/>
            <a:ext cx="4951997" cy="261610"/>
          </a:xfrm>
          <a:prstGeom prst="rect">
            <a:avLst/>
          </a:prstGeom>
          <a:noFill/>
        </p:spPr>
        <p:txBody>
          <a:bodyPr wrap="none" rtlCol="0">
            <a:spAutoFit/>
          </a:bodyPr>
          <a:lstStyle/>
          <a:p>
            <a:r>
              <a:rPr lang="it-IT" sz="1100" dirty="0">
                <a:solidFill>
                  <a:schemeClr val="bg1"/>
                </a:solidFill>
              </a:rPr>
              <a:t>For more </a:t>
            </a:r>
            <a:r>
              <a:rPr lang="it-IT" sz="1100" dirty="0" err="1">
                <a:solidFill>
                  <a:schemeClr val="bg1"/>
                </a:solidFill>
              </a:rPr>
              <a:t>see</a:t>
            </a:r>
            <a:r>
              <a:rPr lang="it-IT" sz="1100" dirty="0">
                <a:solidFill>
                  <a:schemeClr val="bg1"/>
                </a:solidFill>
              </a:rPr>
              <a:t>: https://</a:t>
            </a:r>
            <a:r>
              <a:rPr lang="it-IT" sz="1100" dirty="0" err="1">
                <a:solidFill>
                  <a:schemeClr val="bg1"/>
                </a:solidFill>
              </a:rPr>
              <a:t>www.clarin.eu</a:t>
            </a:r>
            <a:r>
              <a:rPr lang="it-IT" sz="1100" dirty="0">
                <a:solidFill>
                  <a:schemeClr val="bg1"/>
                </a:solidFill>
              </a:rPr>
              <a:t>/</a:t>
            </a:r>
            <a:r>
              <a:rPr lang="it-IT" sz="1100" dirty="0" err="1">
                <a:solidFill>
                  <a:schemeClr val="bg1"/>
                </a:solidFill>
              </a:rPr>
              <a:t>content</a:t>
            </a:r>
            <a:r>
              <a:rPr lang="it-IT" sz="1100" dirty="0">
                <a:solidFill>
                  <a:schemeClr val="bg1"/>
                </a:solidFill>
              </a:rPr>
              <a:t>/</a:t>
            </a:r>
            <a:r>
              <a:rPr lang="it-IT" sz="1100" dirty="0" err="1">
                <a:solidFill>
                  <a:schemeClr val="bg1"/>
                </a:solidFill>
              </a:rPr>
              <a:t>virtual-language-observatory-vlo</a:t>
            </a:r>
            <a:endParaRPr lang="it-IT" sz="1100" dirty="0">
              <a:solidFill>
                <a:schemeClr val="bg1"/>
              </a:solidFill>
            </a:endParaRPr>
          </a:p>
        </p:txBody>
      </p:sp>
    </p:spTree>
    <p:extLst>
      <p:ext uri="{BB962C8B-B14F-4D97-AF65-F5344CB8AC3E}">
        <p14:creationId xmlns:p14="http://schemas.microsoft.com/office/powerpoint/2010/main" val="2038967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 xmlns:a16="http://schemas.microsoft.com/office/drawing/2014/main" id="{71A7D63F-1C80-C863-CD22-6B170EB91957}"/>
            </a:ext>
          </a:extLst>
        </p:cNvPr>
        <p:cNvGrpSpPr/>
        <p:nvPr/>
      </p:nvGrpSpPr>
      <p:grpSpPr>
        <a:xfrm>
          <a:off x="0" y="0"/>
          <a:ext cx="0" cy="0"/>
          <a:chOff x="0" y="0"/>
          <a:chExt cx="0" cy="0"/>
        </a:xfrm>
      </p:grpSpPr>
      <p:sp>
        <p:nvSpPr>
          <p:cNvPr id="125" name="Google Shape;125;p28">
            <a:extLst>
              <a:ext uri="{FF2B5EF4-FFF2-40B4-BE49-F238E27FC236}">
                <a16:creationId xmlns="" xmlns:a16="http://schemas.microsoft.com/office/drawing/2014/main" id="{3956FA8B-7112-F9DB-6537-893739525463}"/>
              </a:ext>
            </a:extLst>
          </p:cNvPr>
          <p:cNvSpPr txBox="1"/>
          <p:nvPr/>
        </p:nvSpPr>
        <p:spPr>
          <a:xfrm>
            <a:off x="95813" y="4162069"/>
            <a:ext cx="3399600" cy="646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26" name="Google Shape;126;p28">
            <a:extLst>
              <a:ext uri="{FF2B5EF4-FFF2-40B4-BE49-F238E27FC236}">
                <a16:creationId xmlns="" xmlns:a16="http://schemas.microsoft.com/office/drawing/2014/main" id="{C163A1B7-6BFD-C589-2AA1-E07390F9E02D}"/>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28">
            <a:extLst>
              <a:ext uri="{FF2B5EF4-FFF2-40B4-BE49-F238E27FC236}">
                <a16:creationId xmlns="" xmlns:a16="http://schemas.microsoft.com/office/drawing/2014/main" id="{56C2B4E8-1D1F-283B-8179-81C33CDD2CF9}"/>
              </a:ext>
            </a:extLst>
          </p:cNvPr>
          <p:cNvSpPr txBox="1"/>
          <p:nvPr/>
        </p:nvSpPr>
        <p:spPr>
          <a:xfrm>
            <a:off x="-2" y="514313"/>
            <a:ext cx="9144000" cy="466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000"/>
              </a:spcBef>
              <a:spcAft>
                <a:spcPts val="0"/>
              </a:spcAft>
              <a:buClr>
                <a:srgbClr val="000000"/>
              </a:buClr>
              <a:buSzPts val="1100"/>
              <a:buFont typeface="Arial"/>
              <a:buNone/>
            </a:pPr>
            <a:r>
              <a:rPr lang="it-IT" sz="2500" b="1" dirty="0">
                <a:solidFill>
                  <a:srgbClr val="083C92"/>
                </a:solidFill>
                <a:latin typeface="Lato"/>
                <a:ea typeface="Lato"/>
                <a:cs typeface="Lato"/>
                <a:sym typeface="Lato"/>
              </a:rPr>
              <a:t>Servizi avanzati: connettere dati-strumenti</a:t>
            </a:r>
            <a:endParaRPr sz="2500" b="1" i="0" u="none" strike="noStrike" cap="none" dirty="0">
              <a:solidFill>
                <a:srgbClr val="083C92"/>
              </a:solidFill>
              <a:latin typeface="Lato"/>
              <a:ea typeface="Lato"/>
              <a:cs typeface="Lato"/>
              <a:sym typeface="Lato"/>
            </a:endParaRPr>
          </a:p>
        </p:txBody>
      </p:sp>
      <p:pic>
        <p:nvPicPr>
          <p:cNvPr id="4" name="Immagine 3">
            <a:extLst>
              <a:ext uri="{FF2B5EF4-FFF2-40B4-BE49-F238E27FC236}">
                <a16:creationId xmlns="" xmlns:a16="http://schemas.microsoft.com/office/drawing/2014/main" id="{7D4A1FDB-E1C5-085F-F2CA-5C411634C4EE}"/>
              </a:ext>
            </a:extLst>
          </p:cNvPr>
          <p:cNvPicPr>
            <a:picLocks noChangeAspect="1"/>
          </p:cNvPicPr>
          <p:nvPr/>
        </p:nvPicPr>
        <p:blipFill rotWithShape="1">
          <a:blip r:embed="rId3"/>
          <a:srcRect b="10379"/>
          <a:stretch/>
        </p:blipFill>
        <p:spPr>
          <a:xfrm>
            <a:off x="1634628" y="1157502"/>
            <a:ext cx="5874739" cy="3631518"/>
          </a:xfrm>
          <a:prstGeom prst="rect">
            <a:avLst/>
          </a:prstGeom>
        </p:spPr>
      </p:pic>
      <p:pic>
        <p:nvPicPr>
          <p:cNvPr id="5" name="Immagine 4">
            <a:extLst>
              <a:ext uri="{FF2B5EF4-FFF2-40B4-BE49-F238E27FC236}">
                <a16:creationId xmlns="" xmlns:a16="http://schemas.microsoft.com/office/drawing/2014/main" id="{7378D8B0-43C3-99BE-0F52-4CB5B36B516E}"/>
              </a:ext>
            </a:extLst>
          </p:cNvPr>
          <p:cNvPicPr>
            <a:picLocks noChangeAspect="1"/>
          </p:cNvPicPr>
          <p:nvPr/>
        </p:nvPicPr>
        <p:blipFill>
          <a:blip r:embed="rId4"/>
          <a:stretch>
            <a:fillRect/>
          </a:stretch>
        </p:blipFill>
        <p:spPr>
          <a:xfrm>
            <a:off x="0" y="768679"/>
            <a:ext cx="787651" cy="705223"/>
          </a:xfrm>
          <a:prstGeom prst="rect">
            <a:avLst/>
          </a:prstGeom>
        </p:spPr>
      </p:pic>
      <p:sp>
        <p:nvSpPr>
          <p:cNvPr id="2" name="CasellaDiTesto 1">
            <a:extLst>
              <a:ext uri="{FF2B5EF4-FFF2-40B4-BE49-F238E27FC236}">
                <a16:creationId xmlns="" xmlns:a16="http://schemas.microsoft.com/office/drawing/2014/main" id="{3D73B31A-7E4C-F59C-98AB-F2F4C3DFEEFB}"/>
              </a:ext>
            </a:extLst>
          </p:cNvPr>
          <p:cNvSpPr txBox="1"/>
          <p:nvPr/>
        </p:nvSpPr>
        <p:spPr>
          <a:xfrm>
            <a:off x="171025" y="4838590"/>
            <a:ext cx="4913525" cy="261610"/>
          </a:xfrm>
          <a:prstGeom prst="rect">
            <a:avLst/>
          </a:prstGeom>
          <a:noFill/>
        </p:spPr>
        <p:txBody>
          <a:bodyPr wrap="none" rtlCol="0">
            <a:spAutoFit/>
          </a:bodyPr>
          <a:lstStyle/>
          <a:p>
            <a:r>
              <a:rPr lang="it-IT" sz="1100" dirty="0">
                <a:solidFill>
                  <a:schemeClr val="bg1"/>
                </a:solidFill>
              </a:rPr>
              <a:t>For more </a:t>
            </a:r>
            <a:r>
              <a:rPr lang="it-IT" sz="1100" dirty="0" err="1">
                <a:solidFill>
                  <a:schemeClr val="bg1"/>
                </a:solidFill>
              </a:rPr>
              <a:t>see</a:t>
            </a:r>
            <a:r>
              <a:rPr lang="it-IT" sz="1100" dirty="0">
                <a:solidFill>
                  <a:schemeClr val="bg1"/>
                </a:solidFill>
              </a:rPr>
              <a:t>: https://</a:t>
            </a:r>
            <a:r>
              <a:rPr lang="it-IT" sz="1100" dirty="0" err="1">
                <a:solidFill>
                  <a:schemeClr val="bg1"/>
                </a:solidFill>
              </a:rPr>
              <a:t>www.clarin.eu</a:t>
            </a:r>
            <a:r>
              <a:rPr lang="it-IT" sz="1100" dirty="0">
                <a:solidFill>
                  <a:schemeClr val="bg1"/>
                </a:solidFill>
              </a:rPr>
              <a:t>/</a:t>
            </a:r>
            <a:r>
              <a:rPr lang="it-IT" sz="1100" dirty="0" err="1">
                <a:solidFill>
                  <a:schemeClr val="bg1"/>
                </a:solidFill>
              </a:rPr>
              <a:t>content</a:t>
            </a:r>
            <a:r>
              <a:rPr lang="it-IT" sz="1100" dirty="0">
                <a:solidFill>
                  <a:schemeClr val="bg1"/>
                </a:solidFill>
              </a:rPr>
              <a:t>/</a:t>
            </a:r>
            <a:r>
              <a:rPr lang="it-IT" sz="1100" dirty="0" err="1">
                <a:solidFill>
                  <a:schemeClr val="bg1"/>
                </a:solidFill>
              </a:rPr>
              <a:t>language-resource-switchboard</a:t>
            </a:r>
            <a:endParaRPr lang="it-IT" sz="1100" dirty="0">
              <a:solidFill>
                <a:schemeClr val="bg1"/>
              </a:solidFill>
            </a:endParaRPr>
          </a:p>
        </p:txBody>
      </p:sp>
    </p:spTree>
    <p:extLst>
      <p:ext uri="{BB962C8B-B14F-4D97-AF65-F5344CB8AC3E}">
        <p14:creationId xmlns:p14="http://schemas.microsoft.com/office/powerpoint/2010/main" val="3694932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 xmlns:a16="http://schemas.microsoft.com/office/drawing/2014/main" id="{71A7D63F-1C80-C863-CD22-6B170EB91957}"/>
            </a:ext>
          </a:extLst>
        </p:cNvPr>
        <p:cNvGrpSpPr/>
        <p:nvPr/>
      </p:nvGrpSpPr>
      <p:grpSpPr>
        <a:xfrm>
          <a:off x="0" y="0"/>
          <a:ext cx="0" cy="0"/>
          <a:chOff x="0" y="0"/>
          <a:chExt cx="0" cy="0"/>
        </a:xfrm>
      </p:grpSpPr>
      <p:sp>
        <p:nvSpPr>
          <p:cNvPr id="125" name="Google Shape;125;p28">
            <a:extLst>
              <a:ext uri="{FF2B5EF4-FFF2-40B4-BE49-F238E27FC236}">
                <a16:creationId xmlns="" xmlns:a16="http://schemas.microsoft.com/office/drawing/2014/main" id="{3956FA8B-7112-F9DB-6537-893739525463}"/>
              </a:ext>
            </a:extLst>
          </p:cNvPr>
          <p:cNvSpPr txBox="1"/>
          <p:nvPr/>
        </p:nvSpPr>
        <p:spPr>
          <a:xfrm>
            <a:off x="95813" y="4162069"/>
            <a:ext cx="3399600" cy="646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26" name="Google Shape;126;p28">
            <a:extLst>
              <a:ext uri="{FF2B5EF4-FFF2-40B4-BE49-F238E27FC236}">
                <a16:creationId xmlns="" xmlns:a16="http://schemas.microsoft.com/office/drawing/2014/main" id="{C163A1B7-6BFD-C589-2AA1-E07390F9E02D}"/>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28">
            <a:extLst>
              <a:ext uri="{FF2B5EF4-FFF2-40B4-BE49-F238E27FC236}">
                <a16:creationId xmlns="" xmlns:a16="http://schemas.microsoft.com/office/drawing/2014/main" id="{56C2B4E8-1D1F-283B-8179-81C33CDD2CF9}"/>
              </a:ext>
            </a:extLst>
          </p:cNvPr>
          <p:cNvSpPr txBox="1"/>
          <p:nvPr/>
        </p:nvSpPr>
        <p:spPr>
          <a:xfrm>
            <a:off x="-2" y="530547"/>
            <a:ext cx="9144000" cy="466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000"/>
              </a:spcBef>
              <a:spcAft>
                <a:spcPts val="0"/>
              </a:spcAft>
              <a:buClr>
                <a:srgbClr val="000000"/>
              </a:buClr>
              <a:buSzPts val="1100"/>
              <a:buFont typeface="Arial"/>
              <a:buNone/>
            </a:pPr>
            <a:r>
              <a:rPr lang="it-IT" sz="2500" b="1" dirty="0">
                <a:solidFill>
                  <a:srgbClr val="083C92"/>
                </a:solidFill>
                <a:latin typeface="Lato"/>
                <a:ea typeface="Lato"/>
                <a:cs typeface="Lato"/>
                <a:sym typeface="Lato"/>
              </a:rPr>
              <a:t>CLARIN: ricerca </a:t>
            </a:r>
            <a:r>
              <a:rPr lang="it-IT" sz="2500" b="1" i="1" dirty="0">
                <a:solidFill>
                  <a:srgbClr val="083C92"/>
                </a:solidFill>
                <a:latin typeface="Lato"/>
                <a:ea typeface="Lato"/>
                <a:cs typeface="Lato"/>
                <a:sym typeface="Lato"/>
              </a:rPr>
              <a:t>federata</a:t>
            </a:r>
            <a:r>
              <a:rPr lang="it-IT" sz="2500" b="1" dirty="0">
                <a:solidFill>
                  <a:srgbClr val="083C92"/>
                </a:solidFill>
                <a:latin typeface="Lato"/>
                <a:ea typeface="Lato"/>
                <a:cs typeface="Lato"/>
                <a:sym typeface="Lato"/>
              </a:rPr>
              <a:t> di contenuto</a:t>
            </a:r>
            <a:endParaRPr sz="2500" b="1" i="0" u="none" strike="noStrike" cap="none" dirty="0">
              <a:solidFill>
                <a:srgbClr val="083C92"/>
              </a:solidFill>
              <a:latin typeface="Lato"/>
              <a:ea typeface="Lato"/>
              <a:cs typeface="Lato"/>
              <a:sym typeface="Lato"/>
            </a:endParaRPr>
          </a:p>
        </p:txBody>
      </p:sp>
      <p:pic>
        <p:nvPicPr>
          <p:cNvPr id="4" name="Immagine 3" descr="Schermata 2024-04-16 alle 11.39.37.png"/>
          <p:cNvPicPr>
            <a:picLocks noChangeAspect="1"/>
          </p:cNvPicPr>
          <p:nvPr/>
        </p:nvPicPr>
        <p:blipFill rotWithShape="1">
          <a:blip r:embed="rId3">
            <a:extLst>
              <a:ext uri="{28A0092B-C50C-407E-A947-70E740481C1C}">
                <a14:useLocalDpi xmlns:a14="http://schemas.microsoft.com/office/drawing/2010/main" val="0"/>
              </a:ext>
            </a:extLst>
          </a:blip>
          <a:srcRect l="78" t="1" r="878" b="3034"/>
          <a:stretch/>
        </p:blipFill>
        <p:spPr>
          <a:xfrm>
            <a:off x="1476000" y="1217749"/>
            <a:ext cx="6083999" cy="3564000"/>
          </a:xfrm>
          <a:prstGeom prst="rect">
            <a:avLst/>
          </a:prstGeom>
        </p:spPr>
      </p:pic>
      <p:pic>
        <p:nvPicPr>
          <p:cNvPr id="2" name="Immagine 1">
            <a:extLst>
              <a:ext uri="{FF2B5EF4-FFF2-40B4-BE49-F238E27FC236}">
                <a16:creationId xmlns="" xmlns:a16="http://schemas.microsoft.com/office/drawing/2014/main" id="{E31EE400-2E66-D0FD-1491-DF099A141074}"/>
              </a:ext>
            </a:extLst>
          </p:cNvPr>
          <p:cNvPicPr>
            <a:picLocks noChangeAspect="1"/>
          </p:cNvPicPr>
          <p:nvPr/>
        </p:nvPicPr>
        <p:blipFill>
          <a:blip r:embed="rId4"/>
          <a:stretch>
            <a:fillRect/>
          </a:stretch>
        </p:blipFill>
        <p:spPr>
          <a:xfrm>
            <a:off x="-2" y="763647"/>
            <a:ext cx="701134" cy="646500"/>
          </a:xfrm>
          <a:prstGeom prst="rect">
            <a:avLst/>
          </a:prstGeom>
        </p:spPr>
      </p:pic>
      <p:sp>
        <p:nvSpPr>
          <p:cNvPr id="3" name="CasellaDiTesto 2">
            <a:extLst>
              <a:ext uri="{FF2B5EF4-FFF2-40B4-BE49-F238E27FC236}">
                <a16:creationId xmlns="" xmlns:a16="http://schemas.microsoft.com/office/drawing/2014/main" id="{45135480-219C-FA86-F2ED-9A492DFDDE86}"/>
              </a:ext>
            </a:extLst>
          </p:cNvPr>
          <p:cNvSpPr txBox="1"/>
          <p:nvPr/>
        </p:nvSpPr>
        <p:spPr>
          <a:xfrm>
            <a:off x="95813" y="4833402"/>
            <a:ext cx="6179897" cy="261610"/>
          </a:xfrm>
          <a:prstGeom prst="rect">
            <a:avLst/>
          </a:prstGeom>
          <a:noFill/>
        </p:spPr>
        <p:txBody>
          <a:bodyPr wrap="none" rtlCol="0">
            <a:spAutoFit/>
          </a:bodyPr>
          <a:lstStyle/>
          <a:p>
            <a:r>
              <a:rPr lang="it-IT" sz="1100" dirty="0">
                <a:solidFill>
                  <a:schemeClr val="bg1"/>
                </a:solidFill>
              </a:rPr>
              <a:t>For more </a:t>
            </a:r>
            <a:r>
              <a:rPr lang="it-IT" sz="1100" dirty="0" err="1">
                <a:solidFill>
                  <a:schemeClr val="bg1"/>
                </a:solidFill>
              </a:rPr>
              <a:t>see</a:t>
            </a:r>
            <a:r>
              <a:rPr lang="it-IT" sz="1100" dirty="0">
                <a:solidFill>
                  <a:schemeClr val="bg1"/>
                </a:solidFill>
              </a:rPr>
              <a:t>: https://</a:t>
            </a:r>
            <a:r>
              <a:rPr lang="it-IT" sz="1100" dirty="0" err="1">
                <a:solidFill>
                  <a:schemeClr val="bg1"/>
                </a:solidFill>
              </a:rPr>
              <a:t>www.clarin.eu</a:t>
            </a:r>
            <a:r>
              <a:rPr lang="it-IT" sz="1100" dirty="0">
                <a:solidFill>
                  <a:schemeClr val="bg1"/>
                </a:solidFill>
              </a:rPr>
              <a:t>/</a:t>
            </a:r>
            <a:r>
              <a:rPr lang="it-IT" sz="1100" dirty="0" err="1">
                <a:solidFill>
                  <a:schemeClr val="bg1"/>
                </a:solidFill>
              </a:rPr>
              <a:t>content</a:t>
            </a:r>
            <a:r>
              <a:rPr lang="it-IT" sz="1100" dirty="0">
                <a:solidFill>
                  <a:schemeClr val="bg1"/>
                </a:solidFill>
              </a:rPr>
              <a:t>/</a:t>
            </a:r>
            <a:r>
              <a:rPr lang="it-IT" sz="1100" dirty="0" err="1">
                <a:solidFill>
                  <a:schemeClr val="bg1"/>
                </a:solidFill>
              </a:rPr>
              <a:t>federated</a:t>
            </a:r>
            <a:r>
              <a:rPr lang="it-IT" sz="1100" dirty="0">
                <a:solidFill>
                  <a:schemeClr val="bg1"/>
                </a:solidFill>
              </a:rPr>
              <a:t>-</a:t>
            </a:r>
            <a:r>
              <a:rPr lang="it-IT" sz="1100" dirty="0" err="1">
                <a:solidFill>
                  <a:schemeClr val="bg1"/>
                </a:solidFill>
              </a:rPr>
              <a:t>content</a:t>
            </a:r>
            <a:r>
              <a:rPr lang="it-IT" sz="1100" dirty="0">
                <a:solidFill>
                  <a:schemeClr val="bg1"/>
                </a:solidFill>
              </a:rPr>
              <a:t>-</a:t>
            </a:r>
            <a:r>
              <a:rPr lang="it-IT" sz="1100" dirty="0" err="1">
                <a:solidFill>
                  <a:schemeClr val="bg1"/>
                </a:solidFill>
              </a:rPr>
              <a:t>search</a:t>
            </a:r>
            <a:r>
              <a:rPr lang="it-IT" sz="1100" dirty="0">
                <a:solidFill>
                  <a:schemeClr val="bg1"/>
                </a:solidFill>
              </a:rPr>
              <a:t>-</a:t>
            </a:r>
            <a:r>
              <a:rPr lang="it-IT" sz="1100" dirty="0" err="1">
                <a:solidFill>
                  <a:schemeClr val="bg1"/>
                </a:solidFill>
              </a:rPr>
              <a:t>clarin</a:t>
            </a:r>
            <a:r>
              <a:rPr lang="it-IT" sz="1100" dirty="0">
                <a:solidFill>
                  <a:schemeClr val="bg1"/>
                </a:solidFill>
              </a:rPr>
              <a:t>-</a:t>
            </a:r>
            <a:r>
              <a:rPr lang="it-IT" sz="1100" dirty="0" err="1">
                <a:solidFill>
                  <a:schemeClr val="bg1"/>
                </a:solidFill>
              </a:rPr>
              <a:t>fcs</a:t>
            </a:r>
            <a:r>
              <a:rPr lang="it-IT" sz="1100" dirty="0">
                <a:solidFill>
                  <a:schemeClr val="bg1"/>
                </a:solidFill>
              </a:rPr>
              <a:t>-technical-</a:t>
            </a:r>
            <a:r>
              <a:rPr lang="it-IT" sz="1100" dirty="0" err="1">
                <a:solidFill>
                  <a:schemeClr val="bg1"/>
                </a:solidFill>
              </a:rPr>
              <a:t>details</a:t>
            </a:r>
            <a:endParaRPr lang="it-IT" sz="1100" dirty="0">
              <a:solidFill>
                <a:schemeClr val="bg1"/>
              </a:solidFill>
            </a:endParaRPr>
          </a:p>
        </p:txBody>
      </p:sp>
    </p:spTree>
    <p:extLst>
      <p:ext uri="{BB962C8B-B14F-4D97-AF65-F5344CB8AC3E}">
        <p14:creationId xmlns:p14="http://schemas.microsoft.com/office/powerpoint/2010/main" val="1635733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 xmlns:a16="http://schemas.microsoft.com/office/drawing/2014/main" id="{71A7D63F-1C80-C863-CD22-6B170EB91957}"/>
            </a:ext>
          </a:extLst>
        </p:cNvPr>
        <p:cNvGrpSpPr/>
        <p:nvPr/>
      </p:nvGrpSpPr>
      <p:grpSpPr>
        <a:xfrm>
          <a:off x="0" y="0"/>
          <a:ext cx="0" cy="0"/>
          <a:chOff x="0" y="0"/>
          <a:chExt cx="0" cy="0"/>
        </a:xfrm>
      </p:grpSpPr>
      <p:sp>
        <p:nvSpPr>
          <p:cNvPr id="125" name="Google Shape;125;p28">
            <a:extLst>
              <a:ext uri="{FF2B5EF4-FFF2-40B4-BE49-F238E27FC236}">
                <a16:creationId xmlns="" xmlns:a16="http://schemas.microsoft.com/office/drawing/2014/main" id="{3956FA8B-7112-F9DB-6537-893739525463}"/>
              </a:ext>
            </a:extLst>
          </p:cNvPr>
          <p:cNvSpPr txBox="1"/>
          <p:nvPr/>
        </p:nvSpPr>
        <p:spPr>
          <a:xfrm>
            <a:off x="95813" y="4162069"/>
            <a:ext cx="3399600" cy="646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26" name="Google Shape;126;p28">
            <a:extLst>
              <a:ext uri="{FF2B5EF4-FFF2-40B4-BE49-F238E27FC236}">
                <a16:creationId xmlns="" xmlns:a16="http://schemas.microsoft.com/office/drawing/2014/main" id="{C163A1B7-6BFD-C589-2AA1-E07390F9E02D}"/>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28">
            <a:extLst>
              <a:ext uri="{FF2B5EF4-FFF2-40B4-BE49-F238E27FC236}">
                <a16:creationId xmlns="" xmlns:a16="http://schemas.microsoft.com/office/drawing/2014/main" id="{56C2B4E8-1D1F-283B-8179-81C33CDD2CF9}"/>
              </a:ext>
            </a:extLst>
          </p:cNvPr>
          <p:cNvSpPr txBox="1"/>
          <p:nvPr/>
        </p:nvSpPr>
        <p:spPr>
          <a:xfrm>
            <a:off x="-2" y="632143"/>
            <a:ext cx="9144000" cy="466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000"/>
              </a:spcBef>
              <a:spcAft>
                <a:spcPts val="0"/>
              </a:spcAft>
              <a:buClr>
                <a:srgbClr val="000000"/>
              </a:buClr>
              <a:buSzPts val="1100"/>
              <a:buFont typeface="Arial"/>
              <a:buNone/>
            </a:pPr>
            <a:r>
              <a:rPr lang="it-IT" sz="2500" b="1" dirty="0">
                <a:solidFill>
                  <a:srgbClr val="083C92"/>
                </a:solidFill>
                <a:latin typeface="Lato"/>
                <a:ea typeface="Lato"/>
                <a:cs typeface="Lato"/>
                <a:sym typeface="Lato"/>
              </a:rPr>
              <a:t>CLARIN: Ricerca </a:t>
            </a:r>
            <a:r>
              <a:rPr lang="it-IT" sz="2500" b="1" i="1" dirty="0">
                <a:solidFill>
                  <a:srgbClr val="083C92"/>
                </a:solidFill>
                <a:latin typeface="Lato"/>
                <a:ea typeface="Lato"/>
                <a:cs typeface="Lato"/>
                <a:sym typeface="Lato"/>
              </a:rPr>
              <a:t>federata</a:t>
            </a:r>
            <a:r>
              <a:rPr lang="it-IT" sz="2500" b="1" dirty="0">
                <a:solidFill>
                  <a:srgbClr val="083C92"/>
                </a:solidFill>
                <a:latin typeface="Lato"/>
                <a:ea typeface="Lato"/>
                <a:cs typeface="Lato"/>
                <a:sym typeface="Lato"/>
              </a:rPr>
              <a:t> di contenuto</a:t>
            </a:r>
            <a:endParaRPr sz="2500" b="1" i="0" u="none" strike="noStrike" cap="none" dirty="0">
              <a:solidFill>
                <a:srgbClr val="083C92"/>
              </a:solidFill>
              <a:latin typeface="Lato"/>
              <a:ea typeface="Lato"/>
              <a:cs typeface="Lato"/>
              <a:sym typeface="Lato"/>
            </a:endParaRPr>
          </a:p>
        </p:txBody>
      </p:sp>
      <p:pic>
        <p:nvPicPr>
          <p:cNvPr id="3" name="Immagine 2" descr="Schermata 2024-04-16 alle 11.46.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934" y="1280624"/>
            <a:ext cx="8202128" cy="3485024"/>
          </a:xfrm>
          <a:prstGeom prst="rect">
            <a:avLst/>
          </a:prstGeom>
        </p:spPr>
      </p:pic>
      <p:pic>
        <p:nvPicPr>
          <p:cNvPr id="4" name="Immagine 3">
            <a:extLst>
              <a:ext uri="{FF2B5EF4-FFF2-40B4-BE49-F238E27FC236}">
                <a16:creationId xmlns="" xmlns:a16="http://schemas.microsoft.com/office/drawing/2014/main" id="{B725B505-C921-4CEC-BE72-68F388475D14}"/>
              </a:ext>
            </a:extLst>
          </p:cNvPr>
          <p:cNvPicPr>
            <a:picLocks noChangeAspect="1"/>
          </p:cNvPicPr>
          <p:nvPr/>
        </p:nvPicPr>
        <p:blipFill>
          <a:blip r:embed="rId4"/>
          <a:stretch>
            <a:fillRect/>
          </a:stretch>
        </p:blipFill>
        <p:spPr>
          <a:xfrm>
            <a:off x="-2" y="763647"/>
            <a:ext cx="701134" cy="646500"/>
          </a:xfrm>
          <a:prstGeom prst="rect">
            <a:avLst/>
          </a:prstGeom>
        </p:spPr>
      </p:pic>
    </p:spTree>
    <p:extLst>
      <p:ext uri="{BB962C8B-B14F-4D97-AF65-F5344CB8AC3E}">
        <p14:creationId xmlns:p14="http://schemas.microsoft.com/office/powerpoint/2010/main" val="3558364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 xmlns:a16="http://schemas.microsoft.com/office/drawing/2014/main" id="{71A7D63F-1C80-C863-CD22-6B170EB91957}"/>
            </a:ext>
          </a:extLst>
        </p:cNvPr>
        <p:cNvGrpSpPr/>
        <p:nvPr/>
      </p:nvGrpSpPr>
      <p:grpSpPr>
        <a:xfrm>
          <a:off x="0" y="0"/>
          <a:ext cx="0" cy="0"/>
          <a:chOff x="0" y="0"/>
          <a:chExt cx="0" cy="0"/>
        </a:xfrm>
      </p:grpSpPr>
      <p:sp>
        <p:nvSpPr>
          <p:cNvPr id="125" name="Google Shape;125;p28">
            <a:extLst>
              <a:ext uri="{FF2B5EF4-FFF2-40B4-BE49-F238E27FC236}">
                <a16:creationId xmlns="" xmlns:a16="http://schemas.microsoft.com/office/drawing/2014/main" id="{3956FA8B-7112-F9DB-6537-893739525463}"/>
              </a:ext>
            </a:extLst>
          </p:cNvPr>
          <p:cNvSpPr txBox="1"/>
          <p:nvPr/>
        </p:nvSpPr>
        <p:spPr>
          <a:xfrm>
            <a:off x="95813" y="4162069"/>
            <a:ext cx="3399600" cy="646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26" name="Google Shape;126;p28">
            <a:extLst>
              <a:ext uri="{FF2B5EF4-FFF2-40B4-BE49-F238E27FC236}">
                <a16:creationId xmlns="" xmlns:a16="http://schemas.microsoft.com/office/drawing/2014/main" id="{C163A1B7-6BFD-C589-2AA1-E07390F9E02D}"/>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28">
            <a:extLst>
              <a:ext uri="{FF2B5EF4-FFF2-40B4-BE49-F238E27FC236}">
                <a16:creationId xmlns="" xmlns:a16="http://schemas.microsoft.com/office/drawing/2014/main" id="{56C2B4E8-1D1F-283B-8179-81C33CDD2CF9}"/>
              </a:ext>
            </a:extLst>
          </p:cNvPr>
          <p:cNvSpPr txBox="1"/>
          <p:nvPr/>
        </p:nvSpPr>
        <p:spPr>
          <a:xfrm>
            <a:off x="-2" y="632143"/>
            <a:ext cx="9144000" cy="466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000"/>
              </a:spcBef>
              <a:spcAft>
                <a:spcPts val="0"/>
              </a:spcAft>
              <a:buClr>
                <a:srgbClr val="000000"/>
              </a:buClr>
              <a:buSzPts val="1100"/>
              <a:buFont typeface="Arial"/>
              <a:buNone/>
            </a:pPr>
            <a:r>
              <a:rPr lang="it-IT" sz="2500" b="1" dirty="0">
                <a:solidFill>
                  <a:srgbClr val="083C92"/>
                </a:solidFill>
                <a:latin typeface="Lato"/>
                <a:ea typeface="Lato"/>
                <a:cs typeface="Lato"/>
                <a:sym typeface="Lato"/>
              </a:rPr>
              <a:t>Ricerca </a:t>
            </a:r>
            <a:r>
              <a:rPr lang="it-IT" sz="2500" b="1" i="1" dirty="0">
                <a:solidFill>
                  <a:srgbClr val="083C92"/>
                </a:solidFill>
                <a:latin typeface="Lato"/>
                <a:ea typeface="Lato"/>
                <a:cs typeface="Lato"/>
                <a:sym typeface="Lato"/>
              </a:rPr>
              <a:t>federata</a:t>
            </a:r>
            <a:r>
              <a:rPr lang="it-IT" sz="2500" b="1" dirty="0">
                <a:solidFill>
                  <a:srgbClr val="083C92"/>
                </a:solidFill>
                <a:latin typeface="Lato"/>
                <a:ea typeface="Lato"/>
                <a:cs typeface="Lato"/>
                <a:sym typeface="Lato"/>
              </a:rPr>
              <a:t> di contenuto</a:t>
            </a:r>
            <a:endParaRPr sz="2500" b="1" i="0" u="none" strike="noStrike" cap="none" dirty="0">
              <a:solidFill>
                <a:srgbClr val="083C92"/>
              </a:solidFill>
              <a:latin typeface="Lato"/>
              <a:ea typeface="Lato"/>
              <a:cs typeface="Lato"/>
              <a:sym typeface="Lato"/>
            </a:endParaRPr>
          </a:p>
        </p:txBody>
      </p:sp>
      <p:pic>
        <p:nvPicPr>
          <p:cNvPr id="2" name="Immagine 1" descr="Schermata 2024-04-16 alle 11.46.50.png"/>
          <p:cNvPicPr>
            <a:picLocks noChangeAspect="1"/>
          </p:cNvPicPr>
          <p:nvPr/>
        </p:nvPicPr>
        <p:blipFill rotWithShape="1">
          <a:blip r:embed="rId3">
            <a:extLst>
              <a:ext uri="{28A0092B-C50C-407E-A947-70E740481C1C}">
                <a14:useLocalDpi xmlns:a14="http://schemas.microsoft.com/office/drawing/2010/main" val="0"/>
              </a:ext>
            </a:extLst>
          </a:blip>
          <a:srcRect t="-1" b="2100"/>
          <a:stretch/>
        </p:blipFill>
        <p:spPr>
          <a:xfrm>
            <a:off x="598503" y="1287922"/>
            <a:ext cx="7946990" cy="3492000"/>
          </a:xfrm>
          <a:prstGeom prst="rect">
            <a:avLst/>
          </a:prstGeom>
        </p:spPr>
      </p:pic>
      <p:pic>
        <p:nvPicPr>
          <p:cNvPr id="3" name="Immagine 2">
            <a:extLst>
              <a:ext uri="{FF2B5EF4-FFF2-40B4-BE49-F238E27FC236}">
                <a16:creationId xmlns="" xmlns:a16="http://schemas.microsoft.com/office/drawing/2014/main" id="{B36D2A93-9DFD-A17E-4DAD-621596233C04}"/>
              </a:ext>
            </a:extLst>
          </p:cNvPr>
          <p:cNvPicPr>
            <a:picLocks noChangeAspect="1"/>
          </p:cNvPicPr>
          <p:nvPr/>
        </p:nvPicPr>
        <p:blipFill>
          <a:blip r:embed="rId4"/>
          <a:stretch>
            <a:fillRect/>
          </a:stretch>
        </p:blipFill>
        <p:spPr>
          <a:xfrm>
            <a:off x="-2" y="743552"/>
            <a:ext cx="701134" cy="646500"/>
          </a:xfrm>
          <a:prstGeom prst="rect">
            <a:avLst/>
          </a:prstGeom>
        </p:spPr>
      </p:pic>
    </p:spTree>
    <p:extLst>
      <p:ext uri="{BB962C8B-B14F-4D97-AF65-F5344CB8AC3E}">
        <p14:creationId xmlns:p14="http://schemas.microsoft.com/office/powerpoint/2010/main" val="1493578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124">
          <a:extLst>
            <a:ext uri="{FF2B5EF4-FFF2-40B4-BE49-F238E27FC236}">
              <a16:creationId xmlns:a16="http://schemas.microsoft.com/office/drawing/2014/main" xmlns="" id="{49304AE2-6D00-BD59-01C2-B179DDDFA71B}"/>
            </a:ext>
          </a:extLst>
        </p:cNvPr>
        <p:cNvGrpSpPr/>
        <p:nvPr/>
      </p:nvGrpSpPr>
      <p:grpSpPr>
        <a:xfrm>
          <a:off x="0" y="0"/>
          <a:ext cx="0" cy="0"/>
          <a:chOff x="0" y="0"/>
          <a:chExt cx="0" cy="0"/>
        </a:xfrm>
      </p:grpSpPr>
      <p:sp>
        <p:nvSpPr>
          <p:cNvPr id="126" name="Google Shape;126;p28">
            <a:extLst>
              <a:ext uri="{FF2B5EF4-FFF2-40B4-BE49-F238E27FC236}">
                <a16:creationId xmlns:a16="http://schemas.microsoft.com/office/drawing/2014/main" xmlns="" id="{5EFAA1EC-7B90-49BD-ECEE-6ADFFE39BD4B}"/>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Google Shape;129;gdc2272696c_2_0">
            <a:extLst>
              <a:ext uri="{FF2B5EF4-FFF2-40B4-BE49-F238E27FC236}">
                <a16:creationId xmlns:a16="http://schemas.microsoft.com/office/drawing/2014/main" xmlns="" id="{1BF4DC80-E5EE-39D8-6DE2-52B48E57E4BB}"/>
              </a:ext>
            </a:extLst>
          </p:cNvPr>
          <p:cNvPicPr preferRelativeResize="0"/>
          <p:nvPr/>
        </p:nvPicPr>
        <p:blipFill>
          <a:blip r:embed="rId3">
            <a:alphaModFix/>
          </a:blip>
          <a:stretch>
            <a:fillRect/>
          </a:stretch>
        </p:blipFill>
        <p:spPr>
          <a:xfrm>
            <a:off x="1436895" y="746449"/>
            <a:ext cx="6270206" cy="4039507"/>
          </a:xfrm>
          <a:prstGeom prst="rect">
            <a:avLst/>
          </a:prstGeom>
          <a:noFill/>
          <a:ln>
            <a:noFill/>
          </a:ln>
        </p:spPr>
      </p:pic>
    </p:spTree>
    <p:extLst>
      <p:ext uri="{BB962C8B-B14F-4D97-AF65-F5344CB8AC3E}">
        <p14:creationId xmlns:p14="http://schemas.microsoft.com/office/powerpoint/2010/main" val="20945878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 name="Immagine 2" descr="Immagine che contiene Viso umano, schermata, persona, testo&#10;&#10;Descrizione generata automaticamente">
            <a:extLst>
              <a:ext uri="{FF2B5EF4-FFF2-40B4-BE49-F238E27FC236}">
                <a16:creationId xmlns:a16="http://schemas.microsoft.com/office/drawing/2014/main" xmlns="" id="{B42348D8-0335-A1EB-A909-605E14DC94FD}"/>
              </a:ext>
            </a:extLst>
          </p:cNvPr>
          <p:cNvPicPr>
            <a:picLocks noChangeAspect="1"/>
          </p:cNvPicPr>
          <p:nvPr/>
        </p:nvPicPr>
        <p:blipFill rotWithShape="1">
          <a:blip r:embed="rId3"/>
          <a:srcRect t="-3081" r="-2872" b="237"/>
          <a:stretch/>
        </p:blipFill>
        <p:spPr>
          <a:xfrm>
            <a:off x="628650" y="646429"/>
            <a:ext cx="7848497" cy="4120834"/>
          </a:xfrm>
          <a:prstGeom prst="ellipse">
            <a:avLst/>
          </a:prstGeom>
          <a:ln>
            <a:noFill/>
          </a:ln>
          <a:effectLst>
            <a:softEdge rad="112500"/>
          </a:effectLst>
        </p:spPr>
      </p:pic>
      <p:sp>
        <p:nvSpPr>
          <p:cNvPr id="6" name="Ovale 5">
            <a:extLst>
              <a:ext uri="{FF2B5EF4-FFF2-40B4-BE49-F238E27FC236}">
                <a16:creationId xmlns:a16="http://schemas.microsoft.com/office/drawing/2014/main" xmlns="" id="{3017EBC0-D48C-83BF-92D7-5237B089063C}"/>
              </a:ext>
            </a:extLst>
          </p:cNvPr>
          <p:cNvSpPr/>
          <p:nvPr/>
        </p:nvSpPr>
        <p:spPr>
          <a:xfrm>
            <a:off x="3685116" y="2406437"/>
            <a:ext cx="1986679" cy="1126001"/>
          </a:xfrm>
          <a:prstGeom prst="ellipse">
            <a:avLst/>
          </a:prstGeom>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algn="ctr"/>
            <a:r>
              <a:rPr lang="it-IT">
                <a:cs typeface="Arial"/>
              </a:rPr>
              <a:t>CLARIN-IT</a:t>
            </a:r>
          </a:p>
          <a:p>
            <a:pPr algn="ctr"/>
            <a:r>
              <a:rPr lang="it-IT">
                <a:cs typeface="Arial"/>
              </a:rPr>
              <a:t>Consortium</a:t>
            </a:r>
          </a:p>
        </p:txBody>
      </p:sp>
      <p:sp>
        <p:nvSpPr>
          <p:cNvPr id="4" name="Rettangolo 3">
            <a:extLst>
              <a:ext uri="{FF2B5EF4-FFF2-40B4-BE49-F238E27FC236}">
                <a16:creationId xmlns:a16="http://schemas.microsoft.com/office/drawing/2014/main" xmlns="" id="{8104C033-397D-5653-33A2-BC62BFA8D40D}"/>
              </a:ext>
            </a:extLst>
          </p:cNvPr>
          <p:cNvSpPr/>
          <p:nvPr/>
        </p:nvSpPr>
        <p:spPr>
          <a:xfrm>
            <a:off x="4012707" y="4829452"/>
            <a:ext cx="1162975" cy="211711"/>
          </a:xfrm>
          <a:prstGeom prst="rect">
            <a:avLst/>
          </a:prstGeom>
          <a:solidFill>
            <a:srgbClr val="021F47"/>
          </a:solidFill>
          <a:ln>
            <a:solidFill>
              <a:srgbClr val="021F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Google Shape;120;p27">
            <a:extLst>
              <a:ext uri="{FF2B5EF4-FFF2-40B4-BE49-F238E27FC236}">
                <a16:creationId xmlns:a16="http://schemas.microsoft.com/office/drawing/2014/main" xmlns="" id="{B5B2655F-3B58-74A3-31D6-9EC49F56FB7F}"/>
              </a:ext>
            </a:extLst>
          </p:cNvPr>
          <p:cNvSpPr txBox="1"/>
          <p:nvPr/>
        </p:nvSpPr>
        <p:spPr>
          <a:xfrm>
            <a:off x="2528513" y="4730313"/>
            <a:ext cx="4086971" cy="29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900">
                <a:solidFill>
                  <a:schemeClr val="lt1"/>
                </a:solidFill>
                <a:latin typeface="Lato Light"/>
                <a:ea typeface="Lato Light"/>
                <a:cs typeface="Lato Light"/>
                <a:sym typeface="Lato Light"/>
              </a:rPr>
              <a:t>General Meeting 6/7 </a:t>
            </a:r>
            <a:r>
              <a:rPr lang="en" sz="1900" err="1">
                <a:solidFill>
                  <a:schemeClr val="lt1"/>
                </a:solidFill>
                <a:latin typeface="Lato Light"/>
                <a:ea typeface="Lato Light"/>
                <a:cs typeface="Lato Light"/>
                <a:sym typeface="Lato Light"/>
              </a:rPr>
              <a:t>febbraio</a:t>
            </a:r>
            <a:r>
              <a:rPr lang="en" sz="1900">
                <a:solidFill>
                  <a:schemeClr val="lt1"/>
                </a:solidFill>
                <a:latin typeface="Lato Light"/>
                <a:ea typeface="Lato Light"/>
                <a:cs typeface="Lato Light"/>
                <a:sym typeface="Lato Light"/>
              </a:rPr>
              <a:t> 2024</a:t>
            </a:r>
            <a:endParaRPr sz="1900">
              <a:solidFill>
                <a:schemeClr val="lt1"/>
              </a:solidFill>
              <a:latin typeface="Lato Light"/>
              <a:ea typeface="Lato Light"/>
              <a:cs typeface="Lato Light"/>
              <a:sym typeface="Lato Light"/>
            </a:endParaRPr>
          </a:p>
        </p:txBody>
      </p:sp>
    </p:spTree>
    <p:extLst>
      <p:ext uri="{BB962C8B-B14F-4D97-AF65-F5344CB8AC3E}">
        <p14:creationId xmlns:p14="http://schemas.microsoft.com/office/powerpoint/2010/main" val="25164309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124">
          <a:extLst>
            <a:ext uri="{FF2B5EF4-FFF2-40B4-BE49-F238E27FC236}">
              <a16:creationId xmlns:a16="http://schemas.microsoft.com/office/drawing/2014/main" xmlns="" id="{71A7D63F-1C80-C863-CD22-6B170EB91957}"/>
            </a:ext>
          </a:extLst>
        </p:cNvPr>
        <p:cNvGrpSpPr/>
        <p:nvPr/>
      </p:nvGrpSpPr>
      <p:grpSpPr>
        <a:xfrm>
          <a:off x="0" y="0"/>
          <a:ext cx="0" cy="0"/>
          <a:chOff x="0" y="0"/>
          <a:chExt cx="0" cy="0"/>
        </a:xfrm>
      </p:grpSpPr>
      <p:sp>
        <p:nvSpPr>
          <p:cNvPr id="125" name="Google Shape;125;p28">
            <a:extLst>
              <a:ext uri="{FF2B5EF4-FFF2-40B4-BE49-F238E27FC236}">
                <a16:creationId xmlns:a16="http://schemas.microsoft.com/office/drawing/2014/main" xmlns="" id="{3956FA8B-7112-F9DB-6537-893739525463}"/>
              </a:ext>
            </a:extLst>
          </p:cNvPr>
          <p:cNvSpPr txBox="1"/>
          <p:nvPr/>
        </p:nvSpPr>
        <p:spPr>
          <a:xfrm>
            <a:off x="95813" y="4162069"/>
            <a:ext cx="3399600" cy="646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26" name="Google Shape;126;p28">
            <a:extLst>
              <a:ext uri="{FF2B5EF4-FFF2-40B4-BE49-F238E27FC236}">
                <a16:creationId xmlns:a16="http://schemas.microsoft.com/office/drawing/2014/main" xmlns="" id="{C163A1B7-6BFD-C589-2AA1-E07390F9E02D}"/>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28">
            <a:extLst>
              <a:ext uri="{FF2B5EF4-FFF2-40B4-BE49-F238E27FC236}">
                <a16:creationId xmlns:a16="http://schemas.microsoft.com/office/drawing/2014/main" xmlns="" id="{56C2B4E8-1D1F-283B-8179-81C33CDD2CF9}"/>
              </a:ext>
            </a:extLst>
          </p:cNvPr>
          <p:cNvSpPr txBox="1"/>
          <p:nvPr/>
        </p:nvSpPr>
        <p:spPr>
          <a:xfrm>
            <a:off x="-2" y="632143"/>
            <a:ext cx="9144000" cy="466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000"/>
              </a:spcBef>
              <a:spcAft>
                <a:spcPts val="0"/>
              </a:spcAft>
              <a:buClr>
                <a:srgbClr val="000000"/>
              </a:buClr>
              <a:buSzPts val="1100"/>
              <a:buFont typeface="Arial"/>
              <a:buNone/>
            </a:pPr>
            <a:r>
              <a:rPr lang="it-IT" sz="2500" b="1">
                <a:solidFill>
                  <a:srgbClr val="083C92"/>
                </a:solidFill>
                <a:latin typeface="Lato"/>
                <a:ea typeface="Lato"/>
                <a:cs typeface="Lato"/>
                <a:sym typeface="Lato"/>
              </a:rPr>
              <a:t>CLARIN IT consortium</a:t>
            </a:r>
            <a:endParaRPr sz="2500" b="1" i="0" u="none" strike="noStrike" cap="none">
              <a:solidFill>
                <a:srgbClr val="083C92"/>
              </a:solidFill>
              <a:latin typeface="Lato"/>
              <a:ea typeface="Lato"/>
              <a:cs typeface="Lato"/>
              <a:sym typeface="Lato"/>
            </a:endParaRPr>
          </a:p>
        </p:txBody>
      </p:sp>
      <p:pic>
        <p:nvPicPr>
          <p:cNvPr id="3" name="Immagine 2" descr="Immagine che contiene testo, schermata, mappa&#10;&#10;Descrizione generata automaticamente">
            <a:extLst>
              <a:ext uri="{FF2B5EF4-FFF2-40B4-BE49-F238E27FC236}">
                <a16:creationId xmlns:a16="http://schemas.microsoft.com/office/drawing/2014/main" xmlns="" id="{7E753EB4-DABC-9C5F-BB6F-8B1936EA812E}"/>
              </a:ext>
            </a:extLst>
          </p:cNvPr>
          <p:cNvPicPr>
            <a:picLocks noChangeAspect="1"/>
          </p:cNvPicPr>
          <p:nvPr/>
        </p:nvPicPr>
        <p:blipFill>
          <a:blip r:embed="rId3"/>
          <a:stretch>
            <a:fillRect/>
          </a:stretch>
        </p:blipFill>
        <p:spPr>
          <a:xfrm>
            <a:off x="1970107" y="1194623"/>
            <a:ext cx="5479970" cy="3614806"/>
          </a:xfrm>
          <a:prstGeom prst="rect">
            <a:avLst/>
          </a:prstGeom>
        </p:spPr>
      </p:pic>
    </p:spTree>
    <p:extLst>
      <p:ext uri="{BB962C8B-B14F-4D97-AF65-F5344CB8AC3E}">
        <p14:creationId xmlns:p14="http://schemas.microsoft.com/office/powerpoint/2010/main" val="17510523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 name="Immagine 2" descr="Immagine che contiene testo, cerchio, Carattere, menu&#10;&#10;Descrizione generata automaticamente">
            <a:extLst>
              <a:ext uri="{FF2B5EF4-FFF2-40B4-BE49-F238E27FC236}">
                <a16:creationId xmlns:a16="http://schemas.microsoft.com/office/drawing/2014/main" xmlns="" id="{21400AA9-A762-B324-81D5-FBA44F345D9E}"/>
              </a:ext>
            </a:extLst>
          </p:cNvPr>
          <p:cNvPicPr>
            <a:picLocks noChangeAspect="1"/>
          </p:cNvPicPr>
          <p:nvPr/>
        </p:nvPicPr>
        <p:blipFill>
          <a:blip r:embed="rId3"/>
          <a:stretch>
            <a:fillRect/>
          </a:stretch>
        </p:blipFill>
        <p:spPr>
          <a:xfrm>
            <a:off x="3339520" y="781459"/>
            <a:ext cx="5702131" cy="3985803"/>
          </a:xfrm>
          <a:prstGeom prst="rect">
            <a:avLst/>
          </a:prstGeom>
        </p:spPr>
      </p:pic>
      <p:sp>
        <p:nvSpPr>
          <p:cNvPr id="4" name="Rettangolo 3">
            <a:extLst>
              <a:ext uri="{FF2B5EF4-FFF2-40B4-BE49-F238E27FC236}">
                <a16:creationId xmlns:a16="http://schemas.microsoft.com/office/drawing/2014/main" xmlns="" id="{5700DA9F-24B5-0F67-537D-F5B1D9952490}"/>
              </a:ext>
            </a:extLst>
          </p:cNvPr>
          <p:cNvSpPr/>
          <p:nvPr/>
        </p:nvSpPr>
        <p:spPr>
          <a:xfrm>
            <a:off x="4012707" y="4829452"/>
            <a:ext cx="1162975" cy="211711"/>
          </a:xfrm>
          <a:prstGeom prst="rect">
            <a:avLst/>
          </a:prstGeom>
          <a:solidFill>
            <a:srgbClr val="021F47"/>
          </a:solidFill>
          <a:ln>
            <a:solidFill>
              <a:srgbClr val="021F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Google Shape;129;p28">
            <a:extLst>
              <a:ext uri="{FF2B5EF4-FFF2-40B4-BE49-F238E27FC236}">
                <a16:creationId xmlns:a16="http://schemas.microsoft.com/office/drawing/2014/main" xmlns="" id="{CBB941E5-0024-1610-6AB5-E7D511BEB080}"/>
              </a:ext>
            </a:extLst>
          </p:cNvPr>
          <p:cNvSpPr txBox="1"/>
          <p:nvPr/>
        </p:nvSpPr>
        <p:spPr>
          <a:xfrm>
            <a:off x="-308949" y="2105550"/>
            <a:ext cx="3750069" cy="466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000"/>
              </a:spcBef>
              <a:spcAft>
                <a:spcPts val="0"/>
              </a:spcAft>
              <a:buClr>
                <a:srgbClr val="000000"/>
              </a:buClr>
              <a:buSzPts val="1100"/>
              <a:buFont typeface="Arial"/>
              <a:buNone/>
            </a:pPr>
            <a:r>
              <a:rPr lang="it-IT" sz="2500" b="1" dirty="0" err="1" smtClean="0">
                <a:solidFill>
                  <a:srgbClr val="083C92"/>
                </a:solidFill>
                <a:latin typeface="Lato"/>
                <a:ea typeface="Lato"/>
                <a:cs typeface="Lato"/>
                <a:sym typeface="Lato"/>
              </a:rPr>
              <a:t>Research</a:t>
            </a:r>
            <a:r>
              <a:rPr lang="it-IT" sz="2500" b="1" dirty="0" smtClean="0">
                <a:solidFill>
                  <a:srgbClr val="083C92"/>
                </a:solidFill>
                <a:latin typeface="Lato"/>
                <a:ea typeface="Lato"/>
                <a:cs typeface="Lato"/>
                <a:sym typeface="Lato"/>
              </a:rPr>
              <a:t> </a:t>
            </a:r>
            <a:r>
              <a:rPr lang="it-IT" sz="2500" b="1" dirty="0" err="1" smtClean="0">
                <a:solidFill>
                  <a:srgbClr val="083C92"/>
                </a:solidFill>
                <a:latin typeface="Lato"/>
                <a:ea typeface="Lato"/>
                <a:cs typeface="Lato"/>
                <a:sym typeface="Lato"/>
              </a:rPr>
              <a:t>Directions</a:t>
            </a:r>
            <a:endParaRPr sz="2500" b="1" i="0" u="none" strike="noStrike" cap="none" dirty="0">
              <a:solidFill>
                <a:srgbClr val="083C92"/>
              </a:solidFill>
              <a:latin typeface="Lato"/>
              <a:ea typeface="Lato"/>
              <a:cs typeface="Lato"/>
              <a:sym typeface="Lato"/>
            </a:endParaRPr>
          </a:p>
        </p:txBody>
      </p:sp>
    </p:spTree>
    <p:extLst>
      <p:ext uri="{BB962C8B-B14F-4D97-AF65-F5344CB8AC3E}">
        <p14:creationId xmlns:p14="http://schemas.microsoft.com/office/powerpoint/2010/main" val="13861562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124">
          <a:extLst>
            <a:ext uri="{FF2B5EF4-FFF2-40B4-BE49-F238E27FC236}">
              <a16:creationId xmlns:a16="http://schemas.microsoft.com/office/drawing/2014/main" xmlns="" id="{94C0B046-E696-A71A-AFCD-C80392665667}"/>
            </a:ext>
          </a:extLst>
        </p:cNvPr>
        <p:cNvGrpSpPr/>
        <p:nvPr/>
      </p:nvGrpSpPr>
      <p:grpSpPr>
        <a:xfrm>
          <a:off x="0" y="0"/>
          <a:ext cx="0" cy="0"/>
          <a:chOff x="0" y="0"/>
          <a:chExt cx="0" cy="0"/>
        </a:xfrm>
      </p:grpSpPr>
      <p:sp>
        <p:nvSpPr>
          <p:cNvPr id="125" name="Google Shape;125;p28">
            <a:extLst>
              <a:ext uri="{FF2B5EF4-FFF2-40B4-BE49-F238E27FC236}">
                <a16:creationId xmlns:a16="http://schemas.microsoft.com/office/drawing/2014/main" xmlns="" id="{C465E691-DF4E-D8D0-B614-1C03AD59C096}"/>
              </a:ext>
            </a:extLst>
          </p:cNvPr>
          <p:cNvSpPr txBox="1"/>
          <p:nvPr/>
        </p:nvSpPr>
        <p:spPr>
          <a:xfrm>
            <a:off x="95813" y="4162069"/>
            <a:ext cx="3399600" cy="646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26" name="Google Shape;126;p28">
            <a:extLst>
              <a:ext uri="{FF2B5EF4-FFF2-40B4-BE49-F238E27FC236}">
                <a16:creationId xmlns:a16="http://schemas.microsoft.com/office/drawing/2014/main" xmlns="" id="{20A03B18-B89C-4700-BF28-89334D3F7242}"/>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28">
            <a:extLst>
              <a:ext uri="{FF2B5EF4-FFF2-40B4-BE49-F238E27FC236}">
                <a16:creationId xmlns:a16="http://schemas.microsoft.com/office/drawing/2014/main" xmlns="" id="{C2174D5A-DA76-6C05-6074-5A1090F4CA18}"/>
              </a:ext>
            </a:extLst>
          </p:cNvPr>
          <p:cNvSpPr txBox="1"/>
          <p:nvPr/>
        </p:nvSpPr>
        <p:spPr>
          <a:xfrm>
            <a:off x="0" y="619272"/>
            <a:ext cx="9144000" cy="466200"/>
          </a:xfrm>
          <a:prstGeom prst="rect">
            <a:avLst/>
          </a:prstGeom>
          <a:noFill/>
          <a:ln>
            <a:noFill/>
          </a:ln>
        </p:spPr>
        <p:txBody>
          <a:bodyPr spcFirstLastPara="1" wrap="square" lIns="91425" tIns="91425" rIns="91425" bIns="91425" anchor="t" anchorCtr="0">
            <a:noAutofit/>
          </a:bodyPr>
          <a:lstStyle/>
          <a:p>
            <a:pPr algn="ctr">
              <a:lnSpc>
                <a:spcPct val="115000"/>
              </a:lnSpc>
              <a:spcBef>
                <a:spcPts val="1000"/>
              </a:spcBef>
              <a:buSzPts val="1100"/>
            </a:pPr>
            <a:r>
              <a:rPr lang="en" sz="2500" b="1">
                <a:solidFill>
                  <a:srgbClr val="083C92"/>
                </a:solidFill>
                <a:latin typeface="Lato"/>
                <a:ea typeface="Lato"/>
                <a:cs typeface="Lato"/>
                <a:sym typeface="Lato"/>
              </a:rPr>
              <a:t>CLARIN-IT – technological infrastructure</a:t>
            </a:r>
            <a:endParaRPr lang="en" sz="2500" b="1" i="0" u="none" strike="noStrike" cap="none">
              <a:solidFill>
                <a:srgbClr val="083C92"/>
              </a:solidFill>
              <a:latin typeface="Lato"/>
              <a:ea typeface="Lato"/>
              <a:cs typeface="Lato"/>
            </a:endParaRPr>
          </a:p>
          <a:p>
            <a:pPr marL="0" marR="0" lvl="0" indent="0" algn="ctr" rtl="0">
              <a:lnSpc>
                <a:spcPct val="95000"/>
              </a:lnSpc>
              <a:spcBef>
                <a:spcPts val="1000"/>
              </a:spcBef>
              <a:spcAft>
                <a:spcPts val="1200"/>
              </a:spcAft>
              <a:buClr>
                <a:srgbClr val="000000"/>
              </a:buClr>
              <a:buSzPts val="2222"/>
              <a:buFont typeface="Arial"/>
              <a:buNone/>
            </a:pPr>
            <a:endParaRPr sz="2500" b="1" i="0" u="none" strike="noStrike" cap="none">
              <a:solidFill>
                <a:srgbClr val="083C92"/>
              </a:solidFill>
              <a:latin typeface="Lato"/>
              <a:ea typeface="Lato"/>
              <a:cs typeface="Lato"/>
              <a:sym typeface="Lato"/>
            </a:endParaRPr>
          </a:p>
        </p:txBody>
      </p:sp>
      <p:pic>
        <p:nvPicPr>
          <p:cNvPr id="31" name="Immagine 30">
            <a:extLst>
              <a:ext uri="{FF2B5EF4-FFF2-40B4-BE49-F238E27FC236}">
                <a16:creationId xmlns:a16="http://schemas.microsoft.com/office/drawing/2014/main" xmlns="" id="{D40580F2-BAD1-46B3-DB42-753EFA4BBF52}"/>
              </a:ext>
            </a:extLst>
          </p:cNvPr>
          <p:cNvPicPr>
            <a:picLocks noChangeAspect="1"/>
          </p:cNvPicPr>
          <p:nvPr/>
        </p:nvPicPr>
        <p:blipFill>
          <a:blip r:embed="rId3"/>
          <a:stretch>
            <a:fillRect/>
          </a:stretch>
        </p:blipFill>
        <p:spPr>
          <a:xfrm>
            <a:off x="1446037" y="1225211"/>
            <a:ext cx="6251925" cy="3505102"/>
          </a:xfrm>
          <a:prstGeom prst="rect">
            <a:avLst/>
          </a:prstGeom>
        </p:spPr>
      </p:pic>
    </p:spTree>
    <p:extLst>
      <p:ext uri="{BB962C8B-B14F-4D97-AF65-F5344CB8AC3E}">
        <p14:creationId xmlns:p14="http://schemas.microsoft.com/office/powerpoint/2010/main" val="22685615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p:cNvGrpSpPr/>
        <p:nvPr/>
      </p:nvGrpSpPr>
      <p:grpSpPr>
        <a:xfrm>
          <a:off x="0" y="0"/>
          <a:ext cx="0" cy="0"/>
          <a:chOff x="0" y="0"/>
          <a:chExt cx="0" cy="0"/>
        </a:xfrm>
      </p:grpSpPr>
      <p:sp>
        <p:nvSpPr>
          <p:cNvPr id="125" name="Google Shape;125;p28"/>
          <p:cNvSpPr txBox="1"/>
          <p:nvPr/>
        </p:nvSpPr>
        <p:spPr>
          <a:xfrm>
            <a:off x="95813" y="4162069"/>
            <a:ext cx="3399600" cy="646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26" name="Google Shape;126;p28"/>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28"/>
          <p:cNvSpPr txBox="1"/>
          <p:nvPr/>
        </p:nvSpPr>
        <p:spPr>
          <a:xfrm>
            <a:off x="-2" y="612171"/>
            <a:ext cx="9144000" cy="466200"/>
          </a:xfrm>
          <a:prstGeom prst="rect">
            <a:avLst/>
          </a:prstGeom>
          <a:noFill/>
          <a:ln>
            <a:noFill/>
          </a:ln>
        </p:spPr>
        <p:txBody>
          <a:bodyPr spcFirstLastPara="1" wrap="square" lIns="91425" tIns="91425" rIns="91425" bIns="91425" anchor="t" anchorCtr="0">
            <a:noAutofit/>
          </a:bodyPr>
          <a:lstStyle/>
          <a:p>
            <a:pPr algn="ctr">
              <a:lnSpc>
                <a:spcPct val="115000"/>
              </a:lnSpc>
              <a:spcBef>
                <a:spcPts val="1000"/>
              </a:spcBef>
              <a:buSzPts val="1100"/>
            </a:pPr>
            <a:r>
              <a:rPr lang="en-US" sz="2400" b="1">
                <a:solidFill>
                  <a:srgbClr val="083C92"/>
                </a:solidFill>
                <a:latin typeface="Lato"/>
                <a:ea typeface="Lato"/>
                <a:cs typeface="Lato"/>
              </a:rPr>
              <a:t>CLARIN data &amp; communities</a:t>
            </a:r>
            <a:endParaRPr lang="en-US" sz="2400" b="1" i="0" u="none" strike="noStrike" cap="none">
              <a:solidFill>
                <a:srgbClr val="083C92"/>
              </a:solidFill>
              <a:latin typeface="Lato"/>
              <a:ea typeface="Lato"/>
              <a:cs typeface="Lato"/>
            </a:endParaRPr>
          </a:p>
        </p:txBody>
      </p:sp>
      <p:pic>
        <p:nvPicPr>
          <p:cNvPr id="4" name="Google Shape;64;p6">
            <a:extLst>
              <a:ext uri="{FF2B5EF4-FFF2-40B4-BE49-F238E27FC236}">
                <a16:creationId xmlns:a16="http://schemas.microsoft.com/office/drawing/2014/main" xmlns="" id="{70FD98BE-DC8A-3410-8CDF-B09EDCA1DBEC}"/>
              </a:ext>
            </a:extLst>
          </p:cNvPr>
          <p:cNvPicPr preferRelativeResize="0"/>
          <p:nvPr/>
        </p:nvPicPr>
        <p:blipFill>
          <a:blip r:embed="rId3">
            <a:alphaModFix/>
          </a:blip>
          <a:stretch>
            <a:fillRect/>
          </a:stretch>
        </p:blipFill>
        <p:spPr>
          <a:xfrm>
            <a:off x="1495422" y="955506"/>
            <a:ext cx="6153151" cy="369682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a:extLst>
            <a:ext uri="{FF2B5EF4-FFF2-40B4-BE49-F238E27FC236}">
              <a16:creationId xmlns:a16="http://schemas.microsoft.com/office/drawing/2014/main" xmlns="" id="{730557E0-8E93-8C15-AAF7-75B497388D39}"/>
            </a:ext>
          </a:extLst>
        </p:cNvPr>
        <p:cNvGrpSpPr/>
        <p:nvPr/>
      </p:nvGrpSpPr>
      <p:grpSpPr>
        <a:xfrm>
          <a:off x="0" y="0"/>
          <a:ext cx="0" cy="0"/>
          <a:chOff x="0" y="0"/>
          <a:chExt cx="0" cy="0"/>
        </a:xfrm>
      </p:grpSpPr>
      <p:sp>
        <p:nvSpPr>
          <p:cNvPr id="125" name="Google Shape;125;p28">
            <a:extLst>
              <a:ext uri="{FF2B5EF4-FFF2-40B4-BE49-F238E27FC236}">
                <a16:creationId xmlns:a16="http://schemas.microsoft.com/office/drawing/2014/main" xmlns="" id="{C589E226-FC9D-F42E-0630-E335BF83BCDF}"/>
              </a:ext>
            </a:extLst>
          </p:cNvPr>
          <p:cNvSpPr txBox="1"/>
          <p:nvPr/>
        </p:nvSpPr>
        <p:spPr>
          <a:xfrm>
            <a:off x="95813" y="4162069"/>
            <a:ext cx="3399600" cy="646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26" name="Google Shape;126;p28">
            <a:extLst>
              <a:ext uri="{FF2B5EF4-FFF2-40B4-BE49-F238E27FC236}">
                <a16:creationId xmlns:a16="http://schemas.microsoft.com/office/drawing/2014/main" xmlns="" id="{D237C02F-B135-F52C-CB64-13811CC03434}"/>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 name="Google Shape;176;gdc2272696c_5_0">
            <a:extLst>
              <a:ext uri="{FF2B5EF4-FFF2-40B4-BE49-F238E27FC236}">
                <a16:creationId xmlns:a16="http://schemas.microsoft.com/office/drawing/2014/main" xmlns="" id="{179EF919-B1EE-CEC5-0C23-F2B771F6C0E4}"/>
              </a:ext>
            </a:extLst>
          </p:cNvPr>
          <p:cNvPicPr preferRelativeResize="0"/>
          <p:nvPr/>
        </p:nvPicPr>
        <p:blipFill>
          <a:blip r:embed="rId3">
            <a:alphaModFix/>
          </a:blip>
          <a:stretch>
            <a:fillRect/>
          </a:stretch>
        </p:blipFill>
        <p:spPr>
          <a:xfrm>
            <a:off x="1041165" y="893236"/>
            <a:ext cx="7012995" cy="3687986"/>
          </a:xfrm>
          <a:prstGeom prst="rect">
            <a:avLst/>
          </a:prstGeom>
          <a:noFill/>
          <a:ln>
            <a:noFill/>
          </a:ln>
        </p:spPr>
      </p:pic>
      <p:pic>
        <p:nvPicPr>
          <p:cNvPr id="5" name="Google Shape;177;gdc2272696c_5_0">
            <a:extLst>
              <a:ext uri="{FF2B5EF4-FFF2-40B4-BE49-F238E27FC236}">
                <a16:creationId xmlns:a16="http://schemas.microsoft.com/office/drawing/2014/main" xmlns="" id="{BB4D827B-FD86-3711-C2B9-6AE33449318A}"/>
              </a:ext>
            </a:extLst>
          </p:cNvPr>
          <p:cNvPicPr preferRelativeResize="0"/>
          <p:nvPr/>
        </p:nvPicPr>
        <p:blipFill>
          <a:blip r:embed="rId4">
            <a:alphaModFix/>
          </a:blip>
          <a:stretch>
            <a:fillRect/>
          </a:stretch>
        </p:blipFill>
        <p:spPr>
          <a:xfrm>
            <a:off x="765169" y="1085220"/>
            <a:ext cx="4384462" cy="3424732"/>
          </a:xfrm>
          <a:prstGeom prst="rect">
            <a:avLst/>
          </a:prstGeom>
          <a:noFill/>
          <a:ln>
            <a:noFill/>
          </a:ln>
        </p:spPr>
      </p:pic>
      <p:pic>
        <p:nvPicPr>
          <p:cNvPr id="6" name="Google Shape;178;gdc2272696c_5_0">
            <a:extLst>
              <a:ext uri="{FF2B5EF4-FFF2-40B4-BE49-F238E27FC236}">
                <a16:creationId xmlns:a16="http://schemas.microsoft.com/office/drawing/2014/main" xmlns="" id="{BD13D8F5-19A7-6FF8-C940-A603067EA500}"/>
              </a:ext>
            </a:extLst>
          </p:cNvPr>
          <p:cNvPicPr preferRelativeResize="0"/>
          <p:nvPr/>
        </p:nvPicPr>
        <p:blipFill>
          <a:blip r:embed="rId5">
            <a:alphaModFix/>
          </a:blip>
          <a:stretch>
            <a:fillRect/>
          </a:stretch>
        </p:blipFill>
        <p:spPr>
          <a:xfrm>
            <a:off x="1596389" y="1886527"/>
            <a:ext cx="6603946" cy="2699566"/>
          </a:xfrm>
          <a:prstGeom prst="rect">
            <a:avLst/>
          </a:prstGeom>
          <a:noFill/>
          <a:ln>
            <a:noFill/>
          </a:ln>
        </p:spPr>
      </p:pic>
      <p:pic>
        <p:nvPicPr>
          <p:cNvPr id="7" name="Google Shape;179;gdc2272696c_5_0">
            <a:extLst>
              <a:ext uri="{FF2B5EF4-FFF2-40B4-BE49-F238E27FC236}">
                <a16:creationId xmlns:a16="http://schemas.microsoft.com/office/drawing/2014/main" xmlns="" id="{9F05917B-3068-5E41-EFCB-10268FFD1C03}"/>
              </a:ext>
            </a:extLst>
          </p:cNvPr>
          <p:cNvPicPr preferRelativeResize="0"/>
          <p:nvPr/>
        </p:nvPicPr>
        <p:blipFill>
          <a:blip r:embed="rId6">
            <a:alphaModFix/>
          </a:blip>
          <a:stretch>
            <a:fillRect/>
          </a:stretch>
        </p:blipFill>
        <p:spPr>
          <a:xfrm>
            <a:off x="2225951" y="1625149"/>
            <a:ext cx="5495294" cy="2478987"/>
          </a:xfrm>
          <a:prstGeom prst="rect">
            <a:avLst/>
          </a:prstGeom>
          <a:noFill/>
          <a:ln>
            <a:noFill/>
          </a:ln>
        </p:spPr>
      </p:pic>
    </p:spTree>
    <p:extLst>
      <p:ext uri="{BB962C8B-B14F-4D97-AF65-F5344CB8AC3E}">
        <p14:creationId xmlns:p14="http://schemas.microsoft.com/office/powerpoint/2010/main" val="4015508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124">
          <a:extLst>
            <a:ext uri="{FF2B5EF4-FFF2-40B4-BE49-F238E27FC236}">
              <a16:creationId xmlns:a16="http://schemas.microsoft.com/office/drawing/2014/main" xmlns="" id="{640231A0-0D97-3309-1D1A-721B5C3BD016}"/>
            </a:ext>
          </a:extLst>
        </p:cNvPr>
        <p:cNvGrpSpPr/>
        <p:nvPr/>
      </p:nvGrpSpPr>
      <p:grpSpPr>
        <a:xfrm>
          <a:off x="0" y="0"/>
          <a:ext cx="0" cy="0"/>
          <a:chOff x="0" y="0"/>
          <a:chExt cx="0" cy="0"/>
        </a:xfrm>
      </p:grpSpPr>
      <p:sp>
        <p:nvSpPr>
          <p:cNvPr id="125" name="Google Shape;125;p28">
            <a:extLst>
              <a:ext uri="{FF2B5EF4-FFF2-40B4-BE49-F238E27FC236}">
                <a16:creationId xmlns:a16="http://schemas.microsoft.com/office/drawing/2014/main" xmlns="" id="{B8498DAD-C1D8-4219-2122-B32B0B66B851}"/>
              </a:ext>
            </a:extLst>
          </p:cNvPr>
          <p:cNvSpPr txBox="1"/>
          <p:nvPr/>
        </p:nvSpPr>
        <p:spPr>
          <a:xfrm>
            <a:off x="95813" y="4162069"/>
            <a:ext cx="3399600" cy="646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26" name="Google Shape;126;p28">
            <a:extLst>
              <a:ext uri="{FF2B5EF4-FFF2-40B4-BE49-F238E27FC236}">
                <a16:creationId xmlns:a16="http://schemas.microsoft.com/office/drawing/2014/main" xmlns="" id="{CFE11C24-6DCC-E263-B6ED-1C5D29D83923}"/>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28">
            <a:extLst>
              <a:ext uri="{FF2B5EF4-FFF2-40B4-BE49-F238E27FC236}">
                <a16:creationId xmlns:a16="http://schemas.microsoft.com/office/drawing/2014/main" xmlns="" id="{F4C19540-6C5C-49F3-A552-E03799FFE631}"/>
              </a:ext>
            </a:extLst>
          </p:cNvPr>
          <p:cNvSpPr txBox="1"/>
          <p:nvPr/>
        </p:nvSpPr>
        <p:spPr>
          <a:xfrm>
            <a:off x="-2" y="808821"/>
            <a:ext cx="9144000" cy="466200"/>
          </a:xfrm>
          <a:prstGeom prst="rect">
            <a:avLst/>
          </a:prstGeom>
          <a:noFill/>
          <a:ln>
            <a:noFill/>
          </a:ln>
        </p:spPr>
        <p:txBody>
          <a:bodyPr spcFirstLastPara="1" wrap="square" lIns="91425" tIns="91425" rIns="91425" bIns="91425" anchor="t" anchorCtr="0">
            <a:noAutofit/>
          </a:bodyPr>
          <a:lstStyle/>
          <a:p>
            <a:pPr algn="ctr">
              <a:lnSpc>
                <a:spcPct val="115000"/>
              </a:lnSpc>
              <a:spcBef>
                <a:spcPts val="1000"/>
              </a:spcBef>
              <a:buSzPts val="1100"/>
            </a:pPr>
            <a:r>
              <a:rPr lang="en" sz="2500" b="1">
                <a:solidFill>
                  <a:srgbClr val="083C92"/>
                </a:solidFill>
                <a:latin typeface="Lato"/>
                <a:ea typeface="Lato"/>
                <a:cs typeface="Lato"/>
                <a:sym typeface="Lato"/>
              </a:rPr>
              <a:t>CLARIN involvement in H2020</a:t>
            </a:r>
            <a:r>
              <a:rPr lang="it-IT" sz="2500" b="1">
                <a:solidFill>
                  <a:srgbClr val="083C92"/>
                </a:solidFill>
                <a:latin typeface="Lato"/>
                <a:ea typeface="Lato"/>
                <a:cs typeface="Lato"/>
                <a:sym typeface="Lato"/>
              </a:rPr>
              <a:t> projects</a:t>
            </a:r>
            <a:endParaRPr lang="it-IT" sz="2500" b="1" i="0" u="none" strike="noStrike" cap="none">
              <a:solidFill>
                <a:srgbClr val="083C92"/>
              </a:solidFill>
              <a:latin typeface="Lato"/>
              <a:ea typeface="Lato"/>
              <a:cs typeface="Lato"/>
              <a:sym typeface="Lato"/>
            </a:endParaRPr>
          </a:p>
          <a:p>
            <a:pPr marL="0" marR="0" lvl="0" indent="0" algn="ctr" rtl="0">
              <a:lnSpc>
                <a:spcPct val="95000"/>
              </a:lnSpc>
              <a:spcBef>
                <a:spcPts val="1000"/>
              </a:spcBef>
              <a:spcAft>
                <a:spcPts val="1200"/>
              </a:spcAft>
              <a:buClr>
                <a:srgbClr val="000000"/>
              </a:buClr>
              <a:buSzPts val="2222"/>
              <a:buFont typeface="Arial"/>
              <a:buNone/>
            </a:pPr>
            <a:endParaRPr sz="2500" b="1" i="0" u="none" strike="noStrike" cap="none">
              <a:solidFill>
                <a:srgbClr val="083C92"/>
              </a:solidFill>
              <a:latin typeface="Lato"/>
              <a:ea typeface="Lato"/>
              <a:cs typeface="Lato"/>
              <a:sym typeface="Lato"/>
            </a:endParaRPr>
          </a:p>
        </p:txBody>
      </p:sp>
      <p:sp>
        <p:nvSpPr>
          <p:cNvPr id="2" name="Google Shape;120;p27">
            <a:extLst>
              <a:ext uri="{FF2B5EF4-FFF2-40B4-BE49-F238E27FC236}">
                <a16:creationId xmlns:a16="http://schemas.microsoft.com/office/drawing/2014/main" xmlns="" id="{99A8F8AE-56E2-80B6-5D2D-5A777428B297}"/>
              </a:ext>
            </a:extLst>
          </p:cNvPr>
          <p:cNvSpPr txBox="1"/>
          <p:nvPr/>
        </p:nvSpPr>
        <p:spPr>
          <a:xfrm>
            <a:off x="2528513" y="4730313"/>
            <a:ext cx="4086971" cy="29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900">
                <a:solidFill>
                  <a:schemeClr val="lt1"/>
                </a:solidFill>
                <a:latin typeface="Lato Light"/>
                <a:ea typeface="Lato Light"/>
                <a:cs typeface="Lato Light"/>
                <a:sym typeface="Lato Light"/>
              </a:rPr>
              <a:t>General Meeting 6/7 </a:t>
            </a:r>
            <a:r>
              <a:rPr lang="en" sz="1900" err="1">
                <a:solidFill>
                  <a:schemeClr val="lt1"/>
                </a:solidFill>
                <a:latin typeface="Lato Light"/>
                <a:ea typeface="Lato Light"/>
                <a:cs typeface="Lato Light"/>
                <a:sym typeface="Lato Light"/>
              </a:rPr>
              <a:t>febbraio</a:t>
            </a:r>
            <a:r>
              <a:rPr lang="en" sz="1900">
                <a:solidFill>
                  <a:schemeClr val="lt1"/>
                </a:solidFill>
                <a:latin typeface="Lato Light"/>
                <a:ea typeface="Lato Light"/>
                <a:cs typeface="Lato Light"/>
                <a:sym typeface="Lato Light"/>
              </a:rPr>
              <a:t> 2024</a:t>
            </a:r>
            <a:endParaRPr sz="1900">
              <a:solidFill>
                <a:schemeClr val="lt1"/>
              </a:solidFill>
              <a:latin typeface="Lato Light"/>
              <a:ea typeface="Lato Light"/>
              <a:cs typeface="Lato Light"/>
              <a:sym typeface="Lato Light"/>
            </a:endParaRPr>
          </a:p>
        </p:txBody>
      </p:sp>
      <p:pic>
        <p:nvPicPr>
          <p:cNvPr id="3" name="Google Shape;110;p14" descr="A picture containing drawing&#10;&#10;Description automatically generated">
            <a:hlinkClick r:id="rId3"/>
            <a:extLst>
              <a:ext uri="{FF2B5EF4-FFF2-40B4-BE49-F238E27FC236}">
                <a16:creationId xmlns:a16="http://schemas.microsoft.com/office/drawing/2014/main" xmlns="" id="{07A8CA92-36AA-A03C-4BFC-6FF14798B72D}"/>
              </a:ext>
            </a:extLst>
          </p:cNvPr>
          <p:cNvPicPr preferRelativeResize="0">
            <a:picLocks/>
          </p:cNvPicPr>
          <p:nvPr/>
        </p:nvPicPr>
        <p:blipFill rotWithShape="1">
          <a:blip r:embed="rId4">
            <a:alphaModFix/>
          </a:blip>
          <a:srcRect/>
          <a:stretch/>
        </p:blipFill>
        <p:spPr>
          <a:xfrm>
            <a:off x="743660" y="1455416"/>
            <a:ext cx="2814541" cy="822431"/>
          </a:xfrm>
          <a:prstGeom prst="rect">
            <a:avLst/>
          </a:prstGeom>
          <a:noFill/>
          <a:ln>
            <a:noFill/>
          </a:ln>
        </p:spPr>
      </p:pic>
      <p:pic>
        <p:nvPicPr>
          <p:cNvPr id="4" name="Google Shape;113;p14" descr="A picture containing drawing&#10;&#10;Description automatically generated">
            <a:hlinkClick r:id="rId5"/>
            <a:extLst>
              <a:ext uri="{FF2B5EF4-FFF2-40B4-BE49-F238E27FC236}">
                <a16:creationId xmlns:a16="http://schemas.microsoft.com/office/drawing/2014/main" xmlns="" id="{0428B224-5836-1DB5-21E2-9FBBA31EAAA3}"/>
              </a:ext>
            </a:extLst>
          </p:cNvPr>
          <p:cNvPicPr preferRelativeResize="0"/>
          <p:nvPr/>
        </p:nvPicPr>
        <p:blipFill rotWithShape="1">
          <a:blip r:embed="rId6">
            <a:alphaModFix/>
          </a:blip>
          <a:srcRect/>
          <a:stretch/>
        </p:blipFill>
        <p:spPr>
          <a:xfrm>
            <a:off x="4407408" y="1491336"/>
            <a:ext cx="2729135" cy="1063502"/>
          </a:xfrm>
          <a:prstGeom prst="rect">
            <a:avLst/>
          </a:prstGeom>
          <a:noFill/>
          <a:ln>
            <a:noFill/>
          </a:ln>
        </p:spPr>
      </p:pic>
      <p:pic>
        <p:nvPicPr>
          <p:cNvPr id="5" name="Google Shape;114;p14">
            <a:hlinkClick r:id="rId7"/>
            <a:extLst>
              <a:ext uri="{FF2B5EF4-FFF2-40B4-BE49-F238E27FC236}">
                <a16:creationId xmlns:a16="http://schemas.microsoft.com/office/drawing/2014/main" xmlns="" id="{99360F9A-4847-BF49-19EA-4A56B9F1560C}"/>
              </a:ext>
            </a:extLst>
          </p:cNvPr>
          <p:cNvPicPr preferRelativeResize="0"/>
          <p:nvPr/>
        </p:nvPicPr>
        <p:blipFill rotWithShape="1">
          <a:blip r:embed="rId8">
            <a:alphaModFix/>
          </a:blip>
          <a:srcRect/>
          <a:stretch/>
        </p:blipFill>
        <p:spPr>
          <a:xfrm>
            <a:off x="6232417" y="2868098"/>
            <a:ext cx="2451534" cy="655643"/>
          </a:xfrm>
          <a:prstGeom prst="rect">
            <a:avLst/>
          </a:prstGeom>
          <a:noFill/>
          <a:ln>
            <a:noFill/>
          </a:ln>
        </p:spPr>
      </p:pic>
      <p:pic>
        <p:nvPicPr>
          <p:cNvPr id="6" name="Google Shape;115;p14">
            <a:hlinkClick r:id="rId9"/>
            <a:extLst>
              <a:ext uri="{FF2B5EF4-FFF2-40B4-BE49-F238E27FC236}">
                <a16:creationId xmlns:a16="http://schemas.microsoft.com/office/drawing/2014/main" xmlns="" id="{5E418A21-0CA4-D638-13BB-73BFA5864E2C}"/>
              </a:ext>
            </a:extLst>
          </p:cNvPr>
          <p:cNvPicPr preferRelativeResize="0"/>
          <p:nvPr/>
        </p:nvPicPr>
        <p:blipFill rotWithShape="1">
          <a:blip r:embed="rId10">
            <a:alphaModFix/>
          </a:blip>
          <a:srcRect/>
          <a:stretch/>
        </p:blipFill>
        <p:spPr>
          <a:xfrm>
            <a:off x="1598665" y="4014064"/>
            <a:ext cx="2262953" cy="757345"/>
          </a:xfrm>
          <a:prstGeom prst="rect">
            <a:avLst/>
          </a:prstGeom>
          <a:noFill/>
          <a:ln>
            <a:noFill/>
          </a:ln>
        </p:spPr>
      </p:pic>
      <p:pic>
        <p:nvPicPr>
          <p:cNvPr id="7" name="Google Shape;116;p14">
            <a:extLst>
              <a:ext uri="{FF2B5EF4-FFF2-40B4-BE49-F238E27FC236}">
                <a16:creationId xmlns:a16="http://schemas.microsoft.com/office/drawing/2014/main" xmlns="" id="{17899CD8-7CE9-B75F-2ABF-7199D2BF7DB4}"/>
              </a:ext>
            </a:extLst>
          </p:cNvPr>
          <p:cNvPicPr preferRelativeResize="0"/>
          <p:nvPr/>
        </p:nvPicPr>
        <p:blipFill rotWithShape="1">
          <a:blip r:embed="rId11">
            <a:alphaModFix/>
          </a:blip>
          <a:srcRect/>
          <a:stretch/>
        </p:blipFill>
        <p:spPr>
          <a:xfrm>
            <a:off x="681735" y="2196576"/>
            <a:ext cx="1833860" cy="1833860"/>
          </a:xfrm>
          <a:prstGeom prst="rect">
            <a:avLst/>
          </a:prstGeom>
          <a:noFill/>
          <a:ln>
            <a:noFill/>
          </a:ln>
        </p:spPr>
      </p:pic>
      <p:pic>
        <p:nvPicPr>
          <p:cNvPr id="8" name="Google Shape;117;p14">
            <a:extLst>
              <a:ext uri="{FF2B5EF4-FFF2-40B4-BE49-F238E27FC236}">
                <a16:creationId xmlns:a16="http://schemas.microsoft.com/office/drawing/2014/main" xmlns="" id="{61125B8A-F0B3-02EB-B202-9D6D6B151A37}"/>
              </a:ext>
            </a:extLst>
          </p:cNvPr>
          <p:cNvPicPr preferRelativeResize="0"/>
          <p:nvPr/>
        </p:nvPicPr>
        <p:blipFill rotWithShape="1">
          <a:blip r:embed="rId12">
            <a:alphaModFix/>
          </a:blip>
          <a:srcRect/>
          <a:stretch/>
        </p:blipFill>
        <p:spPr>
          <a:xfrm>
            <a:off x="4600808" y="3884501"/>
            <a:ext cx="1866286" cy="793509"/>
          </a:xfrm>
          <a:prstGeom prst="rect">
            <a:avLst/>
          </a:prstGeom>
          <a:noFill/>
          <a:ln>
            <a:noFill/>
          </a:ln>
        </p:spPr>
      </p:pic>
    </p:spTree>
    <p:extLst>
      <p:ext uri="{BB962C8B-B14F-4D97-AF65-F5344CB8AC3E}">
        <p14:creationId xmlns:p14="http://schemas.microsoft.com/office/powerpoint/2010/main" val="24024102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124">
          <a:extLst>
            <a:ext uri="{FF2B5EF4-FFF2-40B4-BE49-F238E27FC236}">
              <a16:creationId xmlns:a16="http://schemas.microsoft.com/office/drawing/2014/main" xmlns="" id="{E7961CB2-BDAE-C0A2-502F-7824EC8340BC}"/>
            </a:ext>
          </a:extLst>
        </p:cNvPr>
        <p:cNvGrpSpPr/>
        <p:nvPr/>
      </p:nvGrpSpPr>
      <p:grpSpPr>
        <a:xfrm>
          <a:off x="0" y="0"/>
          <a:ext cx="0" cy="0"/>
          <a:chOff x="0" y="0"/>
          <a:chExt cx="0" cy="0"/>
        </a:xfrm>
      </p:grpSpPr>
      <p:sp>
        <p:nvSpPr>
          <p:cNvPr id="125" name="Google Shape;125;p28">
            <a:extLst>
              <a:ext uri="{FF2B5EF4-FFF2-40B4-BE49-F238E27FC236}">
                <a16:creationId xmlns:a16="http://schemas.microsoft.com/office/drawing/2014/main" xmlns="" id="{D134EDF9-2027-A00D-D060-D8FBE84C0926}"/>
              </a:ext>
            </a:extLst>
          </p:cNvPr>
          <p:cNvSpPr txBox="1"/>
          <p:nvPr/>
        </p:nvSpPr>
        <p:spPr>
          <a:xfrm>
            <a:off x="95813" y="4162069"/>
            <a:ext cx="3399600" cy="646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26" name="Google Shape;126;p28">
            <a:extLst>
              <a:ext uri="{FF2B5EF4-FFF2-40B4-BE49-F238E27FC236}">
                <a16:creationId xmlns:a16="http://schemas.microsoft.com/office/drawing/2014/main" xmlns="" id="{E1898026-4BD8-755C-3685-AD2D924DE98E}"/>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28">
            <a:extLst>
              <a:ext uri="{FF2B5EF4-FFF2-40B4-BE49-F238E27FC236}">
                <a16:creationId xmlns:a16="http://schemas.microsoft.com/office/drawing/2014/main" xmlns="" id="{E3B68716-D4D9-1032-4DAB-71F67A95E6D9}"/>
              </a:ext>
            </a:extLst>
          </p:cNvPr>
          <p:cNvSpPr txBox="1"/>
          <p:nvPr/>
        </p:nvSpPr>
        <p:spPr>
          <a:xfrm>
            <a:off x="-2" y="654711"/>
            <a:ext cx="9144000" cy="466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000"/>
              </a:spcBef>
              <a:spcAft>
                <a:spcPts val="0"/>
              </a:spcAft>
              <a:buClr>
                <a:srgbClr val="000000"/>
              </a:buClr>
              <a:buSzPts val="1100"/>
              <a:buFont typeface="Arial"/>
              <a:buNone/>
            </a:pPr>
            <a:r>
              <a:rPr lang="en" sz="2500" b="1">
                <a:solidFill>
                  <a:srgbClr val="083C92"/>
                </a:solidFill>
                <a:latin typeface="Lato"/>
                <a:ea typeface="Lato"/>
                <a:cs typeface="Lato"/>
                <a:sym typeface="Lato"/>
              </a:rPr>
              <a:t>CLARIN ILC Data Center</a:t>
            </a:r>
            <a:endParaRPr sz="2500" b="1" i="0" u="none" strike="noStrike" cap="none">
              <a:solidFill>
                <a:srgbClr val="083C92"/>
              </a:solidFill>
              <a:latin typeface="Lato"/>
              <a:ea typeface="Lato"/>
              <a:cs typeface="Lato"/>
              <a:sym typeface="Lato"/>
            </a:endParaRPr>
          </a:p>
          <a:p>
            <a:pPr marL="0" marR="0" lvl="0" indent="0" algn="ctr" rtl="0">
              <a:lnSpc>
                <a:spcPct val="95000"/>
              </a:lnSpc>
              <a:spcBef>
                <a:spcPts val="1000"/>
              </a:spcBef>
              <a:spcAft>
                <a:spcPts val="1200"/>
              </a:spcAft>
              <a:buClr>
                <a:srgbClr val="000000"/>
              </a:buClr>
              <a:buSzPts val="2222"/>
              <a:buFont typeface="Arial"/>
              <a:buNone/>
            </a:pPr>
            <a:endParaRPr sz="2500" b="1" i="0" u="none" strike="noStrike" cap="none">
              <a:solidFill>
                <a:srgbClr val="083C92"/>
              </a:solidFill>
              <a:latin typeface="Lato"/>
              <a:ea typeface="Lato"/>
              <a:cs typeface="Lato"/>
              <a:sym typeface="Lato"/>
            </a:endParaRPr>
          </a:p>
        </p:txBody>
      </p:sp>
      <p:pic>
        <p:nvPicPr>
          <p:cNvPr id="3" name="Google Shape;186;gdc2272696c_5_6">
            <a:extLst>
              <a:ext uri="{FF2B5EF4-FFF2-40B4-BE49-F238E27FC236}">
                <a16:creationId xmlns:a16="http://schemas.microsoft.com/office/drawing/2014/main" xmlns="" id="{DBE9B2EB-225A-8AF4-8B57-6A4382E940E1}"/>
              </a:ext>
            </a:extLst>
          </p:cNvPr>
          <p:cNvPicPr preferRelativeResize="0"/>
          <p:nvPr/>
        </p:nvPicPr>
        <p:blipFill>
          <a:blip r:embed="rId3">
            <a:alphaModFix/>
          </a:blip>
          <a:stretch>
            <a:fillRect/>
          </a:stretch>
        </p:blipFill>
        <p:spPr>
          <a:xfrm>
            <a:off x="1726267" y="1317700"/>
            <a:ext cx="5691462" cy="3445913"/>
          </a:xfrm>
          <a:prstGeom prst="rect">
            <a:avLst/>
          </a:prstGeom>
          <a:noFill/>
          <a:ln>
            <a:noFill/>
          </a:ln>
        </p:spPr>
      </p:pic>
    </p:spTree>
    <p:extLst>
      <p:ext uri="{BB962C8B-B14F-4D97-AF65-F5344CB8AC3E}">
        <p14:creationId xmlns:p14="http://schemas.microsoft.com/office/powerpoint/2010/main" val="30041271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xmlns="" id="{78913A61-CEF2-3396-D7EA-2E5BBDD6CD78}"/>
            </a:ext>
          </a:extLst>
        </p:cNvPr>
        <p:cNvGrpSpPr/>
        <p:nvPr/>
      </p:nvGrpSpPr>
      <p:grpSpPr>
        <a:xfrm>
          <a:off x="0" y="0"/>
          <a:ext cx="0" cy="0"/>
          <a:chOff x="0" y="0"/>
          <a:chExt cx="0" cy="0"/>
        </a:xfrm>
      </p:grpSpPr>
      <p:sp>
        <p:nvSpPr>
          <p:cNvPr id="4" name="Rettangolo 3">
            <a:extLst>
              <a:ext uri="{FF2B5EF4-FFF2-40B4-BE49-F238E27FC236}">
                <a16:creationId xmlns:a16="http://schemas.microsoft.com/office/drawing/2014/main" xmlns="" id="{9BAAD713-4AD1-77DA-AC9A-9AA2DD3F13AB}"/>
              </a:ext>
            </a:extLst>
          </p:cNvPr>
          <p:cNvSpPr/>
          <p:nvPr/>
        </p:nvSpPr>
        <p:spPr>
          <a:xfrm>
            <a:off x="4012707" y="4829452"/>
            <a:ext cx="1162975" cy="273900"/>
          </a:xfrm>
          <a:prstGeom prst="rect">
            <a:avLst/>
          </a:prstGeom>
          <a:solidFill>
            <a:srgbClr val="021F47"/>
          </a:solidFill>
          <a:ln>
            <a:solidFill>
              <a:srgbClr val="021F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Google Shape;120;p27">
            <a:extLst>
              <a:ext uri="{FF2B5EF4-FFF2-40B4-BE49-F238E27FC236}">
                <a16:creationId xmlns:a16="http://schemas.microsoft.com/office/drawing/2014/main" xmlns="" id="{5E574177-6D42-CD2B-0BC6-320F2940AC2F}"/>
              </a:ext>
            </a:extLst>
          </p:cNvPr>
          <p:cNvSpPr txBox="1"/>
          <p:nvPr/>
        </p:nvSpPr>
        <p:spPr>
          <a:xfrm>
            <a:off x="2528513" y="4730313"/>
            <a:ext cx="4086971" cy="29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900">
                <a:solidFill>
                  <a:schemeClr val="lt1"/>
                </a:solidFill>
                <a:latin typeface="Lato Light"/>
                <a:ea typeface="Lato Light"/>
                <a:cs typeface="Lato Light"/>
                <a:sym typeface="Lato Light"/>
              </a:rPr>
              <a:t>General Meeting 6/7 </a:t>
            </a:r>
            <a:r>
              <a:rPr lang="en" sz="1900" err="1">
                <a:solidFill>
                  <a:schemeClr val="lt1"/>
                </a:solidFill>
                <a:latin typeface="Lato Light"/>
                <a:ea typeface="Lato Light"/>
                <a:cs typeface="Lato Light"/>
                <a:sym typeface="Lato Light"/>
              </a:rPr>
              <a:t>febbraio</a:t>
            </a:r>
            <a:r>
              <a:rPr lang="en" sz="1900">
                <a:solidFill>
                  <a:schemeClr val="lt1"/>
                </a:solidFill>
                <a:latin typeface="Lato Light"/>
                <a:ea typeface="Lato Light"/>
                <a:cs typeface="Lato Light"/>
                <a:sym typeface="Lato Light"/>
              </a:rPr>
              <a:t> 2024</a:t>
            </a:r>
            <a:endParaRPr sz="1900">
              <a:solidFill>
                <a:schemeClr val="lt1"/>
              </a:solidFill>
              <a:latin typeface="Lato Light"/>
              <a:ea typeface="Lato Light"/>
              <a:cs typeface="Lato Light"/>
              <a:sym typeface="Lato Light"/>
            </a:endParaRPr>
          </a:p>
        </p:txBody>
      </p:sp>
      <p:sp>
        <p:nvSpPr>
          <p:cNvPr id="8" name="Google Shape;129;p28">
            <a:extLst>
              <a:ext uri="{FF2B5EF4-FFF2-40B4-BE49-F238E27FC236}">
                <a16:creationId xmlns:a16="http://schemas.microsoft.com/office/drawing/2014/main" xmlns="" id="{5AF42823-8D8D-568E-E24B-1CB769C2CF78}"/>
              </a:ext>
            </a:extLst>
          </p:cNvPr>
          <p:cNvSpPr txBox="1"/>
          <p:nvPr/>
        </p:nvSpPr>
        <p:spPr>
          <a:xfrm>
            <a:off x="-427064" y="2333713"/>
            <a:ext cx="3415002" cy="466200"/>
          </a:xfrm>
          <a:prstGeom prst="rect">
            <a:avLst/>
          </a:prstGeom>
          <a:noFill/>
          <a:ln>
            <a:noFill/>
          </a:ln>
        </p:spPr>
        <p:txBody>
          <a:bodyPr spcFirstLastPara="1" wrap="square" lIns="91425" tIns="91425" rIns="91425" bIns="91425" anchor="t" anchorCtr="0">
            <a:noAutofit/>
          </a:bodyPr>
          <a:lstStyle/>
          <a:p>
            <a:pPr algn="ctr">
              <a:lnSpc>
                <a:spcPct val="115000"/>
              </a:lnSpc>
              <a:spcBef>
                <a:spcPts val="1000"/>
              </a:spcBef>
              <a:buSzPts val="1100"/>
            </a:pPr>
            <a:r>
              <a:rPr lang="en-US" sz="2500" b="1">
                <a:solidFill>
                  <a:srgbClr val="083C92"/>
                </a:solidFill>
                <a:latin typeface="Lato"/>
                <a:ea typeface="Lato"/>
                <a:cs typeface="Lato"/>
                <a:sym typeface="Lato"/>
              </a:rPr>
              <a:t>SWOT analysis</a:t>
            </a:r>
            <a:endParaRPr lang="en-US" sz="2500" b="1" i="0" u="none" strike="noStrike" cap="none">
              <a:solidFill>
                <a:srgbClr val="083C92"/>
              </a:solidFill>
              <a:latin typeface="Lato"/>
              <a:ea typeface="Lato"/>
              <a:cs typeface="Lato"/>
              <a:sym typeface="Lato"/>
            </a:endParaRPr>
          </a:p>
        </p:txBody>
      </p:sp>
      <p:pic>
        <p:nvPicPr>
          <p:cNvPr id="10" name="Immagine 9">
            <a:extLst>
              <a:ext uri="{FF2B5EF4-FFF2-40B4-BE49-F238E27FC236}">
                <a16:creationId xmlns:a16="http://schemas.microsoft.com/office/drawing/2014/main" xmlns="" id="{39F1107D-8ACC-19F2-F7D6-08102EED2F4A}"/>
              </a:ext>
            </a:extLst>
          </p:cNvPr>
          <p:cNvPicPr>
            <a:picLocks noChangeAspect="1"/>
          </p:cNvPicPr>
          <p:nvPr/>
        </p:nvPicPr>
        <p:blipFill>
          <a:blip r:embed="rId3"/>
          <a:stretch>
            <a:fillRect/>
          </a:stretch>
        </p:blipFill>
        <p:spPr>
          <a:xfrm>
            <a:off x="2360346" y="830317"/>
            <a:ext cx="6713492" cy="3917996"/>
          </a:xfrm>
          <a:prstGeom prst="rect">
            <a:avLst/>
          </a:prstGeom>
        </p:spPr>
      </p:pic>
    </p:spTree>
    <p:extLst>
      <p:ext uri="{BB962C8B-B14F-4D97-AF65-F5344CB8AC3E}">
        <p14:creationId xmlns:p14="http://schemas.microsoft.com/office/powerpoint/2010/main" val="41788897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xmlns="" id="{F8BDF262-1811-F871-A886-2752E28F6896}"/>
              </a:ext>
            </a:extLst>
          </p:cNvPr>
          <p:cNvSpPr/>
          <p:nvPr/>
        </p:nvSpPr>
        <p:spPr>
          <a:xfrm>
            <a:off x="4012707" y="4829452"/>
            <a:ext cx="1162975" cy="273900"/>
          </a:xfrm>
          <a:prstGeom prst="rect">
            <a:avLst/>
          </a:prstGeom>
          <a:solidFill>
            <a:srgbClr val="021F47"/>
          </a:solidFill>
          <a:ln>
            <a:solidFill>
              <a:srgbClr val="021F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Google Shape;120;p27">
            <a:extLst>
              <a:ext uri="{FF2B5EF4-FFF2-40B4-BE49-F238E27FC236}">
                <a16:creationId xmlns:a16="http://schemas.microsoft.com/office/drawing/2014/main" xmlns="" id="{D00C291F-4486-2EF8-F877-27783B660050}"/>
              </a:ext>
            </a:extLst>
          </p:cNvPr>
          <p:cNvSpPr txBox="1"/>
          <p:nvPr/>
        </p:nvSpPr>
        <p:spPr>
          <a:xfrm>
            <a:off x="2528513" y="4730313"/>
            <a:ext cx="4086971" cy="29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900">
                <a:solidFill>
                  <a:schemeClr val="lt1"/>
                </a:solidFill>
                <a:latin typeface="Lato Light"/>
                <a:ea typeface="Lato Light"/>
                <a:cs typeface="Lato Light"/>
                <a:sym typeface="Lato Light"/>
              </a:rPr>
              <a:t>General Meeting 6/7 </a:t>
            </a:r>
            <a:r>
              <a:rPr lang="en" sz="1900" err="1">
                <a:solidFill>
                  <a:schemeClr val="lt1"/>
                </a:solidFill>
                <a:latin typeface="Lato Light"/>
                <a:ea typeface="Lato Light"/>
                <a:cs typeface="Lato Light"/>
                <a:sym typeface="Lato Light"/>
              </a:rPr>
              <a:t>febbraio</a:t>
            </a:r>
            <a:r>
              <a:rPr lang="en" sz="1900">
                <a:solidFill>
                  <a:schemeClr val="lt1"/>
                </a:solidFill>
                <a:latin typeface="Lato Light"/>
                <a:ea typeface="Lato Light"/>
                <a:cs typeface="Lato Light"/>
                <a:sym typeface="Lato Light"/>
              </a:rPr>
              <a:t> 2024</a:t>
            </a:r>
            <a:endParaRPr sz="1900">
              <a:solidFill>
                <a:schemeClr val="lt1"/>
              </a:solidFill>
              <a:latin typeface="Lato Light"/>
              <a:ea typeface="Lato Light"/>
              <a:cs typeface="Lato Light"/>
              <a:sym typeface="Lato Light"/>
            </a:endParaRPr>
          </a:p>
        </p:txBody>
      </p:sp>
      <p:graphicFrame>
        <p:nvGraphicFramePr>
          <p:cNvPr id="2" name="Tabella 1">
            <a:extLst>
              <a:ext uri="{FF2B5EF4-FFF2-40B4-BE49-F238E27FC236}">
                <a16:creationId xmlns:a16="http://schemas.microsoft.com/office/drawing/2014/main" xmlns="" id="{03C1BEB0-E393-D06A-B53A-2DEC95E399F5}"/>
              </a:ext>
            </a:extLst>
          </p:cNvPr>
          <p:cNvGraphicFramePr>
            <a:graphicFrameLocks noGrp="1"/>
          </p:cNvGraphicFramePr>
          <p:nvPr>
            <p:extLst>
              <p:ext uri="{D42A27DB-BD31-4B8C-83A1-F6EECF244321}">
                <p14:modId xmlns:p14="http://schemas.microsoft.com/office/powerpoint/2010/main" val="261872670"/>
              </p:ext>
            </p:extLst>
          </p:nvPr>
        </p:nvGraphicFramePr>
        <p:xfrm>
          <a:off x="202382" y="1684757"/>
          <a:ext cx="8783623" cy="1773985"/>
        </p:xfrm>
        <a:graphic>
          <a:graphicData uri="http://schemas.openxmlformats.org/drawingml/2006/table">
            <a:tbl>
              <a:tblPr firstRow="1" bandRow="1">
                <a:tableStyleId>{5C22544A-7EE6-4342-B048-85BDC9FD1C3A}</a:tableStyleId>
              </a:tblPr>
              <a:tblGrid>
                <a:gridCol w="5182465">
                  <a:extLst>
                    <a:ext uri="{9D8B030D-6E8A-4147-A177-3AD203B41FA5}">
                      <a16:colId xmlns:a16="http://schemas.microsoft.com/office/drawing/2014/main" xmlns="" val="675330526"/>
                    </a:ext>
                  </a:extLst>
                </a:gridCol>
                <a:gridCol w="3601158">
                  <a:extLst>
                    <a:ext uri="{9D8B030D-6E8A-4147-A177-3AD203B41FA5}">
                      <a16:colId xmlns:a16="http://schemas.microsoft.com/office/drawing/2014/main" xmlns="" val="2431403634"/>
                    </a:ext>
                  </a:extLst>
                </a:gridCol>
              </a:tblGrid>
              <a:tr h="368833">
                <a:tc>
                  <a:txBody>
                    <a:bodyPr/>
                    <a:lstStyle/>
                    <a:p>
                      <a:r>
                        <a:rPr lang="it-IT"/>
                        <a:t>STRENGTHS </a:t>
                      </a:r>
                    </a:p>
                  </a:txBody>
                  <a:tcPr/>
                </a:tc>
                <a:tc>
                  <a:txBody>
                    <a:bodyPr/>
                    <a:lstStyle/>
                    <a:p>
                      <a:r>
                        <a:rPr lang="it-IT"/>
                        <a:t>Addedd value for H2IOSC</a:t>
                      </a:r>
                    </a:p>
                  </a:txBody>
                  <a:tcPr/>
                </a:tc>
                <a:extLst>
                  <a:ext uri="{0D108BD9-81ED-4DB2-BD59-A6C34878D82A}">
                    <a16:rowId xmlns:a16="http://schemas.microsoft.com/office/drawing/2014/main" xmlns="" val="68864081"/>
                  </a:ext>
                </a:extLst>
              </a:tr>
              <a:tr h="389659">
                <a:tc>
                  <a:txBody>
                    <a:bodyPr/>
                    <a:lstStyle/>
                    <a:p>
                      <a:r>
                        <a:rPr lang="it-IT"/>
                        <a:t>Maturity: ERIC ('12); ESFRI Landmark ('16); PNIR (2022-'27)</a:t>
                      </a:r>
                    </a:p>
                  </a:txBody>
                  <a:tcPr/>
                </a:tc>
                <a:tc>
                  <a:txBody>
                    <a:bodyPr/>
                    <a:lstStyle/>
                    <a:p>
                      <a:r>
                        <a:rPr lang="it-IT"/>
                        <a:t>Experience and competence in ERIC governance </a:t>
                      </a:r>
                    </a:p>
                  </a:txBody>
                  <a:tcPr/>
                </a:tc>
                <a:extLst>
                  <a:ext uri="{0D108BD9-81ED-4DB2-BD59-A6C34878D82A}">
                    <a16:rowId xmlns:a16="http://schemas.microsoft.com/office/drawing/2014/main" xmlns="" val="2953267718"/>
                  </a:ext>
                </a:extLst>
              </a:tr>
              <a:tr h="368833">
                <a:tc>
                  <a:txBody>
                    <a:bodyPr/>
                    <a:lstStyle/>
                    <a:p>
                      <a:pPr lvl="0">
                        <a:buNone/>
                      </a:pPr>
                      <a:r>
                        <a:rPr lang="it-IT" sz="1400" b="0" i="0" u="none" strike="noStrike" noProof="0">
                          <a:solidFill>
                            <a:srgbClr val="000000"/>
                          </a:solidFill>
                          <a:latin typeface="Arial"/>
                        </a:rPr>
                        <a:t>Central FAIR services (</a:t>
                      </a:r>
                      <a:r>
                        <a:rPr lang="it-IT" sz="1400" b="0" i="0" u="none" strike="noStrike" noProof="0" err="1">
                          <a:solidFill>
                            <a:srgbClr val="000000"/>
                          </a:solidFill>
                          <a:latin typeface="Arial"/>
                        </a:rPr>
                        <a:t>deposit</a:t>
                      </a:r>
                      <a:r>
                        <a:rPr lang="it-IT" sz="1400" b="0" i="0" u="none" strike="noStrike" noProof="0">
                          <a:solidFill>
                            <a:srgbClr val="000000"/>
                          </a:solidFill>
                          <a:latin typeface="Arial"/>
                        </a:rPr>
                        <a:t>, access, </a:t>
                      </a:r>
                      <a:r>
                        <a:rPr lang="it-IT" sz="1400" b="0" i="0" u="none" strike="noStrike" noProof="0" err="1">
                          <a:solidFill>
                            <a:srgbClr val="000000"/>
                          </a:solidFill>
                          <a:latin typeface="Arial"/>
                        </a:rPr>
                        <a:t>find</a:t>
                      </a:r>
                      <a:r>
                        <a:rPr lang="it-IT" sz="1400" b="0" i="0" u="none" strike="noStrike" noProof="0">
                          <a:solidFill>
                            <a:srgbClr val="000000"/>
                          </a:solidFill>
                          <a:latin typeface="Arial"/>
                        </a:rPr>
                        <a:t>, compose)</a:t>
                      </a:r>
                      <a:endParaRPr lang="it-IT"/>
                    </a:p>
                  </a:txBody>
                  <a:tcPr/>
                </a:tc>
                <a:tc>
                  <a:txBody>
                    <a:bodyPr/>
                    <a:lstStyle/>
                    <a:p>
                      <a:pPr lvl="0">
                        <a:buNone/>
                      </a:pPr>
                      <a:r>
                        <a:rPr lang="it-IT"/>
                        <a:t>Set of ready to use services for the Marketplace</a:t>
                      </a:r>
                    </a:p>
                  </a:txBody>
                  <a:tcPr/>
                </a:tc>
                <a:extLst>
                  <a:ext uri="{0D108BD9-81ED-4DB2-BD59-A6C34878D82A}">
                    <a16:rowId xmlns:a16="http://schemas.microsoft.com/office/drawing/2014/main" xmlns="" val="1589813279"/>
                  </a:ext>
                </a:extLst>
              </a:tr>
              <a:tr h="368833">
                <a:tc>
                  <a:txBody>
                    <a:bodyPr/>
                    <a:lstStyle/>
                    <a:p>
                      <a:pPr lvl="0">
                        <a:buNone/>
                      </a:pPr>
                      <a:r>
                        <a:rPr lang="it-IT"/>
                        <a:t>Harmonized Protocols</a:t>
                      </a:r>
                      <a:endParaRPr lang="it-IT" err="1"/>
                    </a:p>
                  </a:txBody>
                  <a:tcPr/>
                </a:tc>
                <a:tc>
                  <a:txBody>
                    <a:bodyPr/>
                    <a:lstStyle/>
                    <a:p>
                      <a:pPr lvl="0">
                        <a:buNone/>
                      </a:pPr>
                      <a:r>
                        <a:rPr lang="it-IT"/>
                        <a:t>Best </a:t>
                      </a:r>
                      <a:r>
                        <a:rPr lang="it-IT" err="1"/>
                        <a:t>practices</a:t>
                      </a:r>
                      <a:r>
                        <a:rPr lang="it-IT"/>
                        <a:t> for the Marketplace</a:t>
                      </a:r>
                    </a:p>
                  </a:txBody>
                  <a:tcPr/>
                </a:tc>
                <a:extLst>
                  <a:ext uri="{0D108BD9-81ED-4DB2-BD59-A6C34878D82A}">
                    <a16:rowId xmlns:a16="http://schemas.microsoft.com/office/drawing/2014/main" xmlns="" val="603151317"/>
                  </a:ext>
                </a:extLst>
              </a:tr>
            </a:tbl>
          </a:graphicData>
        </a:graphic>
      </p:graphicFrame>
    </p:spTree>
    <p:extLst>
      <p:ext uri="{BB962C8B-B14F-4D97-AF65-F5344CB8AC3E}">
        <p14:creationId xmlns:p14="http://schemas.microsoft.com/office/powerpoint/2010/main" val="7792612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xmlns="" id="{00C855CA-D47C-2FFA-398B-6FDFD15BF9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a:t>45</a:t>
            </a:fld>
            <a:endParaRPr lang="it-IT"/>
          </a:p>
        </p:txBody>
      </p:sp>
      <p:sp>
        <p:nvSpPr>
          <p:cNvPr id="4" name="Rettangolo 3">
            <a:extLst>
              <a:ext uri="{FF2B5EF4-FFF2-40B4-BE49-F238E27FC236}">
                <a16:creationId xmlns:a16="http://schemas.microsoft.com/office/drawing/2014/main" xmlns="" id="{2B1C7AA2-4F57-7371-B451-DF9B1F14310D}"/>
              </a:ext>
            </a:extLst>
          </p:cNvPr>
          <p:cNvSpPr/>
          <p:nvPr/>
        </p:nvSpPr>
        <p:spPr>
          <a:xfrm>
            <a:off x="4012707" y="4829452"/>
            <a:ext cx="1162975" cy="273900"/>
          </a:xfrm>
          <a:prstGeom prst="rect">
            <a:avLst/>
          </a:prstGeom>
          <a:solidFill>
            <a:srgbClr val="021F47"/>
          </a:solidFill>
          <a:ln>
            <a:solidFill>
              <a:srgbClr val="021F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Google Shape;120;p27">
            <a:extLst>
              <a:ext uri="{FF2B5EF4-FFF2-40B4-BE49-F238E27FC236}">
                <a16:creationId xmlns:a16="http://schemas.microsoft.com/office/drawing/2014/main" xmlns="" id="{7EF8A13B-87FC-7146-08B1-F3D1F03E602D}"/>
              </a:ext>
            </a:extLst>
          </p:cNvPr>
          <p:cNvSpPr txBox="1"/>
          <p:nvPr/>
        </p:nvSpPr>
        <p:spPr>
          <a:xfrm>
            <a:off x="2528513" y="4730313"/>
            <a:ext cx="4086971" cy="29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900">
                <a:solidFill>
                  <a:schemeClr val="lt1"/>
                </a:solidFill>
                <a:latin typeface="Lato Light"/>
                <a:ea typeface="Lato Light"/>
                <a:cs typeface="Lato Light"/>
                <a:sym typeface="Lato Light"/>
              </a:rPr>
              <a:t>General Meeting 6/7 </a:t>
            </a:r>
            <a:r>
              <a:rPr lang="en" sz="1900" err="1">
                <a:solidFill>
                  <a:schemeClr val="lt1"/>
                </a:solidFill>
                <a:latin typeface="Lato Light"/>
                <a:ea typeface="Lato Light"/>
                <a:cs typeface="Lato Light"/>
                <a:sym typeface="Lato Light"/>
              </a:rPr>
              <a:t>febbraio</a:t>
            </a:r>
            <a:r>
              <a:rPr lang="en" sz="1900">
                <a:solidFill>
                  <a:schemeClr val="lt1"/>
                </a:solidFill>
                <a:latin typeface="Lato Light"/>
                <a:ea typeface="Lato Light"/>
                <a:cs typeface="Lato Light"/>
                <a:sym typeface="Lato Light"/>
              </a:rPr>
              <a:t> 2024</a:t>
            </a:r>
            <a:endParaRPr sz="1900">
              <a:solidFill>
                <a:schemeClr val="lt1"/>
              </a:solidFill>
              <a:latin typeface="Lato Light"/>
              <a:ea typeface="Lato Light"/>
              <a:cs typeface="Lato Light"/>
              <a:sym typeface="Lato Light"/>
            </a:endParaRPr>
          </a:p>
        </p:txBody>
      </p:sp>
      <p:graphicFrame>
        <p:nvGraphicFramePr>
          <p:cNvPr id="8" name="Tabella 7">
            <a:extLst>
              <a:ext uri="{FF2B5EF4-FFF2-40B4-BE49-F238E27FC236}">
                <a16:creationId xmlns:a16="http://schemas.microsoft.com/office/drawing/2014/main" xmlns="" id="{AD46FBB2-345D-EFC8-6A7B-0856900F3EA9}"/>
              </a:ext>
            </a:extLst>
          </p:cNvPr>
          <p:cNvGraphicFramePr>
            <a:graphicFrameLocks noGrp="1"/>
          </p:cNvGraphicFramePr>
          <p:nvPr>
            <p:extLst>
              <p:ext uri="{D42A27DB-BD31-4B8C-83A1-F6EECF244321}">
                <p14:modId xmlns:p14="http://schemas.microsoft.com/office/powerpoint/2010/main" val="3136969304"/>
              </p:ext>
            </p:extLst>
          </p:nvPr>
        </p:nvGraphicFramePr>
        <p:xfrm>
          <a:off x="202382" y="1482699"/>
          <a:ext cx="8783623" cy="2178101"/>
        </p:xfrm>
        <a:graphic>
          <a:graphicData uri="http://schemas.openxmlformats.org/drawingml/2006/table">
            <a:tbl>
              <a:tblPr firstRow="1" bandRow="1">
                <a:tableStyleId>{5C22544A-7EE6-4342-B048-85BDC9FD1C3A}</a:tableStyleId>
              </a:tblPr>
              <a:tblGrid>
                <a:gridCol w="5182465">
                  <a:extLst>
                    <a:ext uri="{9D8B030D-6E8A-4147-A177-3AD203B41FA5}">
                      <a16:colId xmlns:a16="http://schemas.microsoft.com/office/drawing/2014/main" xmlns="" val="675330526"/>
                    </a:ext>
                  </a:extLst>
                </a:gridCol>
                <a:gridCol w="3601158">
                  <a:extLst>
                    <a:ext uri="{9D8B030D-6E8A-4147-A177-3AD203B41FA5}">
                      <a16:colId xmlns:a16="http://schemas.microsoft.com/office/drawing/2014/main" xmlns="" val="2431403634"/>
                    </a:ext>
                  </a:extLst>
                </a:gridCol>
              </a:tblGrid>
              <a:tr h="378800">
                <a:tc>
                  <a:txBody>
                    <a:bodyPr/>
                    <a:lstStyle/>
                    <a:p>
                      <a:r>
                        <a:rPr lang="it-IT"/>
                        <a:t>WEAKNESSES</a:t>
                      </a:r>
                    </a:p>
                  </a:txBody>
                  <a:tcPr/>
                </a:tc>
                <a:tc>
                  <a:txBody>
                    <a:bodyPr/>
                    <a:lstStyle/>
                    <a:p>
                      <a:r>
                        <a:rPr lang="it-IT" err="1"/>
                        <a:t>Opportunities</a:t>
                      </a:r>
                      <a:r>
                        <a:rPr lang="it-IT"/>
                        <a:t> from H2IOSC</a:t>
                      </a:r>
                    </a:p>
                  </a:txBody>
                  <a:tcPr/>
                </a:tc>
                <a:extLst>
                  <a:ext uri="{0D108BD9-81ED-4DB2-BD59-A6C34878D82A}">
                    <a16:rowId xmlns:a16="http://schemas.microsoft.com/office/drawing/2014/main" xmlns="" val="68864081"/>
                  </a:ext>
                </a:extLst>
              </a:tr>
              <a:tr h="520851">
                <a:tc>
                  <a:txBody>
                    <a:bodyPr/>
                    <a:lstStyle/>
                    <a:p>
                      <a:pPr lvl="0">
                        <a:buNone/>
                      </a:pPr>
                      <a:r>
                        <a:rPr lang="it-IT"/>
                        <a:t>Reach the </a:t>
                      </a:r>
                      <a:r>
                        <a:rPr lang="it-IT" err="1"/>
                        <a:t>entire</a:t>
                      </a:r>
                      <a:r>
                        <a:rPr lang="it-IT"/>
                        <a:t> target </a:t>
                      </a:r>
                      <a:r>
                        <a:rPr lang="it-IT" err="1"/>
                        <a:t>research</a:t>
                      </a:r>
                      <a:r>
                        <a:rPr lang="it-IT"/>
                        <a:t> community; include new </a:t>
                      </a:r>
                      <a:r>
                        <a:rPr lang="it-IT" err="1"/>
                        <a:t>comers</a:t>
                      </a:r>
                      <a:r>
                        <a:rPr lang="it-IT"/>
                        <a:t> in the consortium</a:t>
                      </a:r>
                    </a:p>
                  </a:txBody>
                  <a:tcPr/>
                </a:tc>
                <a:tc>
                  <a:txBody>
                    <a:bodyPr/>
                    <a:lstStyle/>
                    <a:p>
                      <a:r>
                        <a:rPr lang="it-IT"/>
                        <a:t>Extended partnership: </a:t>
                      </a:r>
                      <a:r>
                        <a:rPr lang="it-IT" err="1"/>
                        <a:t>synergies</a:t>
                      </a:r>
                      <a:r>
                        <a:rPr lang="it-IT"/>
                        <a:t> and </a:t>
                      </a:r>
                      <a:r>
                        <a:rPr lang="it-IT" err="1"/>
                        <a:t>involvement</a:t>
                      </a:r>
                      <a:r>
                        <a:rPr lang="it-IT"/>
                        <a:t>; </a:t>
                      </a:r>
                      <a:r>
                        <a:rPr lang="it-IT" err="1"/>
                        <a:t>increase</a:t>
                      </a:r>
                      <a:r>
                        <a:rPr lang="it-IT"/>
                        <a:t> fund </a:t>
                      </a:r>
                      <a:r>
                        <a:rPr lang="it-IT" err="1"/>
                        <a:t>raising</a:t>
                      </a:r>
                    </a:p>
                  </a:txBody>
                  <a:tcPr/>
                </a:tc>
                <a:extLst>
                  <a:ext uri="{0D108BD9-81ED-4DB2-BD59-A6C34878D82A}">
                    <a16:rowId xmlns:a16="http://schemas.microsoft.com/office/drawing/2014/main" xmlns="" val="2953267718"/>
                  </a:ext>
                </a:extLst>
              </a:tr>
              <a:tr h="378799">
                <a:tc>
                  <a:txBody>
                    <a:bodyPr/>
                    <a:lstStyle/>
                    <a:p>
                      <a:pPr lvl="0">
                        <a:buNone/>
                      </a:pPr>
                      <a:r>
                        <a:rPr lang="it-IT" sz="1400" b="0" i="0" u="none" strike="noStrike" noProof="0" err="1">
                          <a:solidFill>
                            <a:srgbClr val="000000"/>
                          </a:solidFill>
                          <a:latin typeface="Arial"/>
                        </a:rPr>
                        <a:t>Onboard</a:t>
                      </a:r>
                      <a:r>
                        <a:rPr lang="it-IT" sz="1400" b="0" i="0" u="none" strike="noStrike" noProof="0">
                          <a:solidFill>
                            <a:srgbClr val="000000"/>
                          </a:solidFill>
                          <a:latin typeface="Arial"/>
                        </a:rPr>
                        <a:t> the </a:t>
                      </a:r>
                      <a:r>
                        <a:rPr lang="it-IT" sz="1400" b="0" i="0" u="none" strike="noStrike" noProof="0" err="1">
                          <a:solidFill>
                            <a:srgbClr val="000000"/>
                          </a:solidFill>
                          <a:latin typeface="Arial"/>
                        </a:rPr>
                        <a:t>industry</a:t>
                      </a:r>
                    </a:p>
                  </a:txBody>
                  <a:tcPr/>
                </a:tc>
                <a:tc>
                  <a:txBody>
                    <a:bodyPr/>
                    <a:lstStyle/>
                    <a:p>
                      <a:pPr lvl="0">
                        <a:buNone/>
                      </a:pPr>
                      <a:r>
                        <a:rPr lang="it-IT" err="1"/>
                        <a:t>Developing</a:t>
                      </a:r>
                      <a:r>
                        <a:rPr lang="it-IT"/>
                        <a:t> </a:t>
                      </a:r>
                      <a:r>
                        <a:rPr lang="it-IT" err="1"/>
                        <a:t>attractive</a:t>
                      </a:r>
                      <a:r>
                        <a:rPr lang="it-IT"/>
                        <a:t> services </a:t>
                      </a:r>
                    </a:p>
                  </a:txBody>
                  <a:tcPr/>
                </a:tc>
                <a:extLst>
                  <a:ext uri="{0D108BD9-81ED-4DB2-BD59-A6C34878D82A}">
                    <a16:rowId xmlns:a16="http://schemas.microsoft.com/office/drawing/2014/main" xmlns="" val="1867496428"/>
                  </a:ext>
                </a:extLst>
              </a:tr>
              <a:tr h="378800">
                <a:tc>
                  <a:txBody>
                    <a:bodyPr/>
                    <a:lstStyle/>
                    <a:p>
                      <a:pPr lvl="0">
                        <a:buNone/>
                      </a:pPr>
                      <a:r>
                        <a:rPr lang="it-IT" sz="1400" b="0" i="0" u="none" strike="noStrike" noProof="0" err="1">
                          <a:solidFill>
                            <a:srgbClr val="000000"/>
                          </a:solidFill>
                          <a:latin typeface="Arial"/>
                        </a:rPr>
                        <a:t>Alignment</a:t>
                      </a:r>
                      <a:r>
                        <a:rPr lang="it-IT" sz="1400" b="0" i="0" u="none" strike="noStrike" noProof="0">
                          <a:solidFill>
                            <a:srgbClr val="000000"/>
                          </a:solidFill>
                          <a:latin typeface="Arial"/>
                        </a:rPr>
                        <a:t> demand-</a:t>
                      </a:r>
                      <a:r>
                        <a:rPr lang="it-IT" sz="1400" b="0" i="0" u="none" strike="noStrike" noProof="0" err="1">
                          <a:solidFill>
                            <a:srgbClr val="000000"/>
                          </a:solidFill>
                          <a:latin typeface="Arial"/>
                        </a:rPr>
                        <a:t>offer</a:t>
                      </a:r>
                      <a:r>
                        <a:rPr lang="it-IT" sz="1400" b="0" i="0" u="none" strike="noStrike" noProof="0">
                          <a:solidFill>
                            <a:srgbClr val="000000"/>
                          </a:solidFill>
                          <a:latin typeface="Arial"/>
                        </a:rPr>
                        <a:t> of </a:t>
                      </a:r>
                      <a:r>
                        <a:rPr lang="it-IT" sz="1400" b="0" i="0" u="none" strike="noStrike" noProof="0" err="1">
                          <a:solidFill>
                            <a:srgbClr val="000000"/>
                          </a:solidFill>
                          <a:latin typeface="Arial"/>
                        </a:rPr>
                        <a:t>available</a:t>
                      </a:r>
                      <a:r>
                        <a:rPr lang="it-IT" sz="1400" b="0" i="0" u="none" strike="noStrike" noProof="0">
                          <a:solidFill>
                            <a:srgbClr val="000000"/>
                          </a:solidFill>
                          <a:latin typeface="Arial"/>
                        </a:rPr>
                        <a:t> data and tools</a:t>
                      </a:r>
                    </a:p>
                  </a:txBody>
                  <a:tcPr/>
                </a:tc>
                <a:tc>
                  <a:txBody>
                    <a:bodyPr/>
                    <a:lstStyle/>
                    <a:p>
                      <a:pPr lvl="0">
                        <a:buNone/>
                      </a:pPr>
                      <a:r>
                        <a:rPr lang="it-IT" err="1"/>
                        <a:t>Developing</a:t>
                      </a:r>
                      <a:r>
                        <a:rPr lang="it-IT"/>
                        <a:t> new </a:t>
                      </a:r>
                      <a:r>
                        <a:rPr lang="it-IT" err="1"/>
                        <a:t>technologies</a:t>
                      </a:r>
                    </a:p>
                  </a:txBody>
                  <a:tcPr/>
                </a:tc>
                <a:extLst>
                  <a:ext uri="{0D108BD9-81ED-4DB2-BD59-A6C34878D82A}">
                    <a16:rowId xmlns:a16="http://schemas.microsoft.com/office/drawing/2014/main" xmlns="" val="1589813279"/>
                  </a:ext>
                </a:extLst>
              </a:tr>
              <a:tr h="520851">
                <a:tc>
                  <a:txBody>
                    <a:bodyPr/>
                    <a:lstStyle/>
                    <a:p>
                      <a:pPr lvl="0">
                        <a:buNone/>
                      </a:pPr>
                      <a:r>
                        <a:rPr lang="it-IT" err="1"/>
                        <a:t>Sustain</a:t>
                      </a:r>
                      <a:r>
                        <a:rPr lang="it-IT"/>
                        <a:t> the IR</a:t>
                      </a:r>
                      <a:endParaRPr lang="it-IT" err="1"/>
                    </a:p>
                  </a:txBody>
                  <a:tcPr/>
                </a:tc>
                <a:tc>
                  <a:txBody>
                    <a:bodyPr/>
                    <a:lstStyle/>
                    <a:p>
                      <a:pPr lvl="0">
                        <a:buNone/>
                      </a:pPr>
                      <a:r>
                        <a:rPr lang="it-IT"/>
                        <a:t>Funds, people, </a:t>
                      </a:r>
                      <a:r>
                        <a:rPr lang="it-IT" err="1"/>
                        <a:t>instruments</a:t>
                      </a:r>
                      <a:r>
                        <a:rPr lang="it-IT"/>
                        <a:t> to </a:t>
                      </a:r>
                      <a:r>
                        <a:rPr lang="it-IT" err="1"/>
                        <a:t>reinforce</a:t>
                      </a:r>
                      <a:r>
                        <a:rPr lang="it-IT"/>
                        <a:t> the IR; </a:t>
                      </a:r>
                      <a:r>
                        <a:rPr lang="it-IT" err="1"/>
                        <a:t>sustainaibility</a:t>
                      </a:r>
                      <a:r>
                        <a:rPr lang="it-IT"/>
                        <a:t> for </a:t>
                      </a:r>
                      <a:r>
                        <a:rPr lang="it-IT" err="1"/>
                        <a:t>next</a:t>
                      </a:r>
                      <a:r>
                        <a:rPr lang="it-IT"/>
                        <a:t> 10 </a:t>
                      </a:r>
                      <a:r>
                        <a:rPr lang="it-IT" err="1"/>
                        <a:t>years</a:t>
                      </a:r>
                      <a:endParaRPr lang="it-IT"/>
                    </a:p>
                  </a:txBody>
                  <a:tcPr/>
                </a:tc>
                <a:extLst>
                  <a:ext uri="{0D108BD9-81ED-4DB2-BD59-A6C34878D82A}">
                    <a16:rowId xmlns:a16="http://schemas.microsoft.com/office/drawing/2014/main" xmlns="" val="603151317"/>
                  </a:ext>
                </a:extLst>
              </a:tr>
            </a:tbl>
          </a:graphicData>
        </a:graphic>
      </p:graphicFrame>
    </p:spTree>
    <p:extLst>
      <p:ext uri="{BB962C8B-B14F-4D97-AF65-F5344CB8AC3E}">
        <p14:creationId xmlns:p14="http://schemas.microsoft.com/office/powerpoint/2010/main" val="8343597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magine 2" descr="Immagine che contiene testo, schermata, mappa, design&#10;&#10;Descrizione generata automaticamente">
            <a:extLst>
              <a:ext uri="{FF2B5EF4-FFF2-40B4-BE49-F238E27FC236}">
                <a16:creationId xmlns:a16="http://schemas.microsoft.com/office/drawing/2014/main" xmlns="" id="{76E8F423-D59A-7321-57CF-FDBCFFE4DC26}"/>
              </a:ext>
            </a:extLst>
          </p:cNvPr>
          <p:cNvPicPr>
            <a:picLocks noChangeAspect="1"/>
          </p:cNvPicPr>
          <p:nvPr/>
        </p:nvPicPr>
        <p:blipFill>
          <a:blip r:embed="rId3"/>
          <a:stretch>
            <a:fillRect/>
          </a:stretch>
        </p:blipFill>
        <p:spPr>
          <a:xfrm>
            <a:off x="1983905" y="748352"/>
            <a:ext cx="5405940" cy="4045957"/>
          </a:xfrm>
          <a:prstGeom prst="rect">
            <a:avLst/>
          </a:prstGeom>
        </p:spPr>
      </p:pic>
      <p:sp>
        <p:nvSpPr>
          <p:cNvPr id="6" name="Rettangolo 5">
            <a:extLst>
              <a:ext uri="{FF2B5EF4-FFF2-40B4-BE49-F238E27FC236}">
                <a16:creationId xmlns:a16="http://schemas.microsoft.com/office/drawing/2014/main" xmlns="" id="{38E386D0-DC4C-D8CE-9176-EFAEF64636F1}"/>
              </a:ext>
            </a:extLst>
          </p:cNvPr>
          <p:cNvSpPr/>
          <p:nvPr/>
        </p:nvSpPr>
        <p:spPr>
          <a:xfrm>
            <a:off x="3977196" y="4904213"/>
            <a:ext cx="1251752" cy="136950"/>
          </a:xfrm>
          <a:prstGeom prst="rect">
            <a:avLst/>
          </a:prstGeom>
          <a:solidFill>
            <a:srgbClr val="021F47"/>
          </a:solidFill>
          <a:ln>
            <a:solidFill>
              <a:srgbClr val="021F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72589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a:extLst>
            <a:ext uri="{FF2B5EF4-FFF2-40B4-BE49-F238E27FC236}">
              <a16:creationId xmlns:a16="http://schemas.microsoft.com/office/drawing/2014/main" xmlns="" id="{60EE8A55-559E-6963-E9DD-5A9BBCDD9FBF}"/>
            </a:ext>
          </a:extLst>
        </p:cNvPr>
        <p:cNvGrpSpPr/>
        <p:nvPr/>
      </p:nvGrpSpPr>
      <p:grpSpPr>
        <a:xfrm>
          <a:off x="0" y="0"/>
          <a:ext cx="0" cy="0"/>
          <a:chOff x="0" y="0"/>
          <a:chExt cx="0" cy="0"/>
        </a:xfrm>
      </p:grpSpPr>
      <p:sp>
        <p:nvSpPr>
          <p:cNvPr id="125" name="Google Shape;125;p28">
            <a:extLst>
              <a:ext uri="{FF2B5EF4-FFF2-40B4-BE49-F238E27FC236}">
                <a16:creationId xmlns:a16="http://schemas.microsoft.com/office/drawing/2014/main" xmlns="" id="{FC481DC4-A024-07EA-A241-1235687988DE}"/>
              </a:ext>
            </a:extLst>
          </p:cNvPr>
          <p:cNvSpPr txBox="1"/>
          <p:nvPr/>
        </p:nvSpPr>
        <p:spPr>
          <a:xfrm>
            <a:off x="95813" y="4162069"/>
            <a:ext cx="3399600" cy="646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26" name="Google Shape;126;p28">
            <a:extLst>
              <a:ext uri="{FF2B5EF4-FFF2-40B4-BE49-F238E27FC236}">
                <a16:creationId xmlns:a16="http://schemas.microsoft.com/office/drawing/2014/main" xmlns="" id="{5DFFDD32-3682-B592-EC7C-5344759C6F83}"/>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28">
            <a:extLst>
              <a:ext uri="{FF2B5EF4-FFF2-40B4-BE49-F238E27FC236}">
                <a16:creationId xmlns:a16="http://schemas.microsoft.com/office/drawing/2014/main" xmlns="" id="{6ACA0A99-4D0F-9B25-30B4-821EE73B8033}"/>
              </a:ext>
            </a:extLst>
          </p:cNvPr>
          <p:cNvSpPr txBox="1"/>
          <p:nvPr/>
        </p:nvSpPr>
        <p:spPr>
          <a:xfrm>
            <a:off x="-3" y="621111"/>
            <a:ext cx="9144000" cy="466200"/>
          </a:xfrm>
          <a:prstGeom prst="rect">
            <a:avLst/>
          </a:prstGeom>
          <a:noFill/>
          <a:ln>
            <a:noFill/>
          </a:ln>
        </p:spPr>
        <p:txBody>
          <a:bodyPr spcFirstLastPara="1" wrap="square" lIns="91425" tIns="91425" rIns="91425" bIns="91425" anchor="t" anchorCtr="0">
            <a:noAutofit/>
          </a:bodyPr>
          <a:lstStyle/>
          <a:p>
            <a:pPr algn="ctr">
              <a:lnSpc>
                <a:spcPct val="115000"/>
              </a:lnSpc>
              <a:spcBef>
                <a:spcPts val="1000"/>
              </a:spcBef>
              <a:buSzPts val="1100"/>
            </a:pPr>
            <a:r>
              <a:rPr lang="en" sz="2500" b="1">
                <a:solidFill>
                  <a:srgbClr val="083C92"/>
                </a:solidFill>
                <a:latin typeface="Lato"/>
                <a:ea typeface="Lato"/>
                <a:cs typeface="Lato"/>
                <a:sym typeface="Lato"/>
              </a:rPr>
              <a:t>CLARIN </a:t>
            </a:r>
            <a:r>
              <a:rPr lang="it-IT" sz="2500" b="1">
                <a:solidFill>
                  <a:srgbClr val="083C92"/>
                </a:solidFill>
                <a:latin typeface="Lato"/>
                <a:ea typeface="Lato"/>
                <a:cs typeface="Lato"/>
                <a:sym typeface="Lato"/>
              </a:rPr>
              <a:t>– central services</a:t>
            </a:r>
            <a:endParaRPr lang="it-IT" sz="2500" b="1" i="0" u="none" strike="noStrike" cap="none" err="1">
              <a:solidFill>
                <a:srgbClr val="083C92"/>
              </a:solidFill>
              <a:latin typeface="Lato"/>
              <a:ea typeface="Lato"/>
              <a:cs typeface="Lato"/>
              <a:sym typeface="Lato"/>
            </a:endParaRPr>
          </a:p>
          <a:p>
            <a:pPr marL="0" marR="0" lvl="0" indent="0" algn="ctr" rtl="0">
              <a:lnSpc>
                <a:spcPct val="95000"/>
              </a:lnSpc>
              <a:spcBef>
                <a:spcPts val="1000"/>
              </a:spcBef>
              <a:spcAft>
                <a:spcPts val="1200"/>
              </a:spcAft>
              <a:buClr>
                <a:srgbClr val="000000"/>
              </a:buClr>
              <a:buSzPts val="2222"/>
              <a:buFont typeface="Arial"/>
              <a:buNone/>
            </a:pPr>
            <a:endParaRPr sz="2500" b="1" i="0" u="none" strike="noStrike" cap="none">
              <a:solidFill>
                <a:srgbClr val="083C92"/>
              </a:solidFill>
              <a:latin typeface="Lato"/>
              <a:ea typeface="Lato"/>
              <a:cs typeface="Lato"/>
              <a:sym typeface="Lato"/>
            </a:endParaRPr>
          </a:p>
        </p:txBody>
      </p:sp>
      <p:pic>
        <p:nvPicPr>
          <p:cNvPr id="4" name="Immagine 3" descr="Immagine che contiene testo, schermata, Carattere, diagramma&#10;&#10;Descrizione generata automaticamente">
            <a:extLst>
              <a:ext uri="{FF2B5EF4-FFF2-40B4-BE49-F238E27FC236}">
                <a16:creationId xmlns:a16="http://schemas.microsoft.com/office/drawing/2014/main" xmlns="" id="{26383AAB-0117-C966-58E6-ED421B028330}"/>
              </a:ext>
            </a:extLst>
          </p:cNvPr>
          <p:cNvPicPr>
            <a:picLocks noChangeAspect="1"/>
          </p:cNvPicPr>
          <p:nvPr/>
        </p:nvPicPr>
        <p:blipFill>
          <a:blip r:embed="rId3"/>
          <a:stretch>
            <a:fillRect/>
          </a:stretch>
        </p:blipFill>
        <p:spPr>
          <a:xfrm>
            <a:off x="2289458" y="1452765"/>
            <a:ext cx="4565079" cy="3086100"/>
          </a:xfrm>
          <a:prstGeom prst="rect">
            <a:avLst/>
          </a:prstGeom>
        </p:spPr>
      </p:pic>
    </p:spTree>
    <p:extLst>
      <p:ext uri="{BB962C8B-B14F-4D97-AF65-F5344CB8AC3E}">
        <p14:creationId xmlns:p14="http://schemas.microsoft.com/office/powerpoint/2010/main" val="2218236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a:extLst>
            <a:ext uri="{FF2B5EF4-FFF2-40B4-BE49-F238E27FC236}">
              <a16:creationId xmlns:a16="http://schemas.microsoft.com/office/drawing/2014/main" xmlns="" id="{8EC7F4E7-BE6C-2413-534D-2CF402FBEBF4}"/>
            </a:ext>
          </a:extLst>
        </p:cNvPr>
        <p:cNvGrpSpPr/>
        <p:nvPr/>
      </p:nvGrpSpPr>
      <p:grpSpPr>
        <a:xfrm>
          <a:off x="0" y="0"/>
          <a:ext cx="0" cy="0"/>
          <a:chOff x="0" y="0"/>
          <a:chExt cx="0" cy="0"/>
        </a:xfrm>
      </p:grpSpPr>
      <p:sp>
        <p:nvSpPr>
          <p:cNvPr id="125" name="Google Shape;125;p28">
            <a:extLst>
              <a:ext uri="{FF2B5EF4-FFF2-40B4-BE49-F238E27FC236}">
                <a16:creationId xmlns:a16="http://schemas.microsoft.com/office/drawing/2014/main" xmlns="" id="{CBCA0B1F-E280-F257-F126-792AD7E1E9A9}"/>
              </a:ext>
            </a:extLst>
          </p:cNvPr>
          <p:cNvSpPr txBox="1"/>
          <p:nvPr/>
        </p:nvSpPr>
        <p:spPr>
          <a:xfrm>
            <a:off x="95813" y="4162069"/>
            <a:ext cx="3399600" cy="646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26" name="Google Shape;126;p28">
            <a:extLst>
              <a:ext uri="{FF2B5EF4-FFF2-40B4-BE49-F238E27FC236}">
                <a16:creationId xmlns:a16="http://schemas.microsoft.com/office/drawing/2014/main" xmlns="" id="{095B0FCB-AB2C-8CE3-C949-4980C21A50C3}"/>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 name="Immagine 4" descr="Immagine che contiene testo, schermata, Carattere, diagramma&#10;&#10;Descrizione generata automaticamente">
            <a:extLst>
              <a:ext uri="{FF2B5EF4-FFF2-40B4-BE49-F238E27FC236}">
                <a16:creationId xmlns:a16="http://schemas.microsoft.com/office/drawing/2014/main" xmlns="" id="{0E1BE67A-941B-0056-42B0-A127F58CDD6B}"/>
              </a:ext>
            </a:extLst>
          </p:cNvPr>
          <p:cNvPicPr>
            <a:picLocks noChangeAspect="1"/>
          </p:cNvPicPr>
          <p:nvPr/>
        </p:nvPicPr>
        <p:blipFill>
          <a:blip r:embed="rId3"/>
          <a:stretch>
            <a:fillRect/>
          </a:stretch>
        </p:blipFill>
        <p:spPr>
          <a:xfrm>
            <a:off x="1206501" y="1027006"/>
            <a:ext cx="6667499" cy="3735069"/>
          </a:xfrm>
          <a:prstGeom prst="rect">
            <a:avLst/>
          </a:prstGeom>
        </p:spPr>
      </p:pic>
      <p:sp>
        <p:nvSpPr>
          <p:cNvPr id="7" name="Google Shape;129;p28">
            <a:extLst>
              <a:ext uri="{FF2B5EF4-FFF2-40B4-BE49-F238E27FC236}">
                <a16:creationId xmlns:a16="http://schemas.microsoft.com/office/drawing/2014/main" xmlns="" id="{F224F35B-71B5-2729-941C-CABC322510EE}"/>
              </a:ext>
            </a:extLst>
          </p:cNvPr>
          <p:cNvSpPr txBox="1"/>
          <p:nvPr/>
        </p:nvSpPr>
        <p:spPr>
          <a:xfrm>
            <a:off x="-2" y="784552"/>
            <a:ext cx="9144000" cy="466200"/>
          </a:xfrm>
          <a:prstGeom prst="rect">
            <a:avLst/>
          </a:prstGeom>
          <a:noFill/>
          <a:ln>
            <a:noFill/>
          </a:ln>
        </p:spPr>
        <p:txBody>
          <a:bodyPr spcFirstLastPara="1" wrap="square" lIns="91425" tIns="91425" rIns="91425" bIns="91425" anchor="t" anchorCtr="0">
            <a:noAutofit/>
          </a:bodyPr>
          <a:lstStyle/>
          <a:p>
            <a:pPr algn="ctr">
              <a:lnSpc>
                <a:spcPct val="115000"/>
              </a:lnSpc>
              <a:spcBef>
                <a:spcPts val="1000"/>
              </a:spcBef>
              <a:buSzPts val="1100"/>
            </a:pPr>
            <a:r>
              <a:rPr lang="en" sz="2500" b="1">
                <a:solidFill>
                  <a:srgbClr val="083C92"/>
                </a:solidFill>
                <a:latin typeface="Lato"/>
                <a:ea typeface="Lato"/>
                <a:cs typeface="Lato"/>
                <a:sym typeface="Lato"/>
              </a:rPr>
              <a:t>CLARIN – technical infrastructure</a:t>
            </a:r>
            <a:endParaRPr sz="2500" b="1" i="0" u="none" strike="noStrike" cap="none" err="1">
              <a:solidFill>
                <a:srgbClr val="083C92"/>
              </a:solidFill>
              <a:latin typeface="Lato"/>
              <a:ea typeface="Lato"/>
              <a:cs typeface="Lato"/>
              <a:sym typeface="Lato"/>
            </a:endParaRPr>
          </a:p>
          <a:p>
            <a:pPr marL="0" marR="0" lvl="0" indent="0" algn="ctr" rtl="0">
              <a:lnSpc>
                <a:spcPct val="95000"/>
              </a:lnSpc>
              <a:spcBef>
                <a:spcPts val="1000"/>
              </a:spcBef>
              <a:spcAft>
                <a:spcPts val="1200"/>
              </a:spcAft>
              <a:buClr>
                <a:srgbClr val="000000"/>
              </a:buClr>
              <a:buSzPts val="2222"/>
              <a:buFont typeface="Arial"/>
              <a:buNone/>
            </a:pPr>
            <a:endParaRPr sz="2500" b="1" i="0" u="none" strike="noStrike" cap="none">
              <a:solidFill>
                <a:srgbClr val="083C92"/>
              </a:solidFill>
              <a:latin typeface="Lato"/>
              <a:ea typeface="Lato"/>
              <a:cs typeface="Lato"/>
              <a:sym typeface="Lato"/>
            </a:endParaRPr>
          </a:p>
        </p:txBody>
      </p:sp>
    </p:spTree>
    <p:extLst>
      <p:ext uri="{BB962C8B-B14F-4D97-AF65-F5344CB8AC3E}">
        <p14:creationId xmlns:p14="http://schemas.microsoft.com/office/powerpoint/2010/main" val="840343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a:extLst>
            <a:ext uri="{FF2B5EF4-FFF2-40B4-BE49-F238E27FC236}">
              <a16:creationId xmlns:a16="http://schemas.microsoft.com/office/drawing/2014/main" xmlns="" id="{2B3434AB-0E2B-7359-11CC-F8EB459F7B6B}"/>
            </a:ext>
          </a:extLst>
        </p:cNvPr>
        <p:cNvGrpSpPr/>
        <p:nvPr/>
      </p:nvGrpSpPr>
      <p:grpSpPr>
        <a:xfrm>
          <a:off x="0" y="0"/>
          <a:ext cx="0" cy="0"/>
          <a:chOff x="0" y="0"/>
          <a:chExt cx="0" cy="0"/>
        </a:xfrm>
      </p:grpSpPr>
      <p:sp>
        <p:nvSpPr>
          <p:cNvPr id="125" name="Google Shape;125;p28">
            <a:extLst>
              <a:ext uri="{FF2B5EF4-FFF2-40B4-BE49-F238E27FC236}">
                <a16:creationId xmlns:a16="http://schemas.microsoft.com/office/drawing/2014/main" xmlns="" id="{B7A8C37D-81A3-2273-EEB8-5D32CDAC910F}"/>
              </a:ext>
            </a:extLst>
          </p:cNvPr>
          <p:cNvSpPr txBox="1"/>
          <p:nvPr/>
        </p:nvSpPr>
        <p:spPr>
          <a:xfrm>
            <a:off x="95813" y="4162069"/>
            <a:ext cx="3399600" cy="646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26" name="Google Shape;126;p28">
            <a:extLst>
              <a:ext uri="{FF2B5EF4-FFF2-40B4-BE49-F238E27FC236}">
                <a16:creationId xmlns:a16="http://schemas.microsoft.com/office/drawing/2014/main" xmlns="" id="{57AA25B6-3228-D47D-BF13-DDDFC250B21F}"/>
              </a:ext>
            </a:extLst>
          </p:cNvPr>
          <p:cNvSpPr/>
          <p:nvPr/>
        </p:nvSpPr>
        <p:spPr>
          <a:xfrm>
            <a:off x="4059450" y="4841600"/>
            <a:ext cx="1025100" cy="258600"/>
          </a:xfrm>
          <a:prstGeom prst="rect">
            <a:avLst/>
          </a:prstGeom>
          <a:solidFill>
            <a:srgbClr val="022048"/>
          </a:solidFill>
          <a:ln w="9525" cap="flat" cmpd="sng">
            <a:solidFill>
              <a:srgbClr val="0220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Google Shape;94;p13">
            <a:extLst>
              <a:ext uri="{FF2B5EF4-FFF2-40B4-BE49-F238E27FC236}">
                <a16:creationId xmlns:a16="http://schemas.microsoft.com/office/drawing/2014/main" xmlns="" id="{AAB7A089-EC9F-0D73-4945-F126A0F9F479}"/>
              </a:ext>
            </a:extLst>
          </p:cNvPr>
          <p:cNvPicPr preferRelativeResize="0"/>
          <p:nvPr/>
        </p:nvPicPr>
        <p:blipFill rotWithShape="1">
          <a:blip r:embed="rId3">
            <a:alphaModFix/>
          </a:blip>
          <a:srcRect/>
          <a:stretch/>
        </p:blipFill>
        <p:spPr>
          <a:xfrm>
            <a:off x="627749" y="1199878"/>
            <a:ext cx="7888498" cy="3586946"/>
          </a:xfrm>
          <a:prstGeom prst="rect">
            <a:avLst/>
          </a:prstGeom>
          <a:noFill/>
          <a:ln>
            <a:noFill/>
          </a:ln>
        </p:spPr>
      </p:pic>
      <p:sp>
        <p:nvSpPr>
          <p:cNvPr id="129" name="Google Shape;129;p28">
            <a:extLst>
              <a:ext uri="{FF2B5EF4-FFF2-40B4-BE49-F238E27FC236}">
                <a16:creationId xmlns:a16="http://schemas.microsoft.com/office/drawing/2014/main" xmlns="" id="{7ABE2BDC-F5BD-2B59-4C7E-A51AADADEC4D}"/>
              </a:ext>
            </a:extLst>
          </p:cNvPr>
          <p:cNvSpPr txBox="1"/>
          <p:nvPr/>
        </p:nvSpPr>
        <p:spPr>
          <a:xfrm>
            <a:off x="-2" y="655959"/>
            <a:ext cx="9144000" cy="466200"/>
          </a:xfrm>
          <a:prstGeom prst="rect">
            <a:avLst/>
          </a:prstGeom>
          <a:noFill/>
          <a:ln>
            <a:noFill/>
          </a:ln>
        </p:spPr>
        <p:txBody>
          <a:bodyPr spcFirstLastPara="1" wrap="square" lIns="91425" tIns="91425" rIns="91425" bIns="91425" anchor="t" anchorCtr="0">
            <a:noAutofit/>
          </a:bodyPr>
          <a:lstStyle/>
          <a:p>
            <a:pPr algn="ctr">
              <a:lnSpc>
                <a:spcPct val="115000"/>
              </a:lnSpc>
              <a:spcBef>
                <a:spcPts val="1000"/>
              </a:spcBef>
              <a:buSzPts val="1100"/>
            </a:pPr>
            <a:r>
              <a:rPr lang="en-US" sz="2500" b="1">
                <a:solidFill>
                  <a:srgbClr val="083C92"/>
                </a:solidFill>
                <a:latin typeface="Lato"/>
                <a:ea typeface="Lato"/>
                <a:cs typeface="Lato"/>
              </a:rPr>
              <a:t>CLARIN – the knowledge infrastructure</a:t>
            </a:r>
            <a:endParaRPr lang="en-US" sz="2500" b="1">
              <a:solidFill>
                <a:srgbClr val="083C92"/>
              </a:solidFill>
              <a:latin typeface="Lato"/>
              <a:ea typeface="Lato"/>
              <a:cs typeface="Lato"/>
              <a:sym typeface="Lato"/>
            </a:endParaRPr>
          </a:p>
          <a:p>
            <a:pPr marL="0" marR="0" lvl="0" indent="0" algn="ctr" rtl="0">
              <a:lnSpc>
                <a:spcPct val="95000"/>
              </a:lnSpc>
              <a:spcBef>
                <a:spcPts val="1000"/>
              </a:spcBef>
              <a:spcAft>
                <a:spcPts val="1200"/>
              </a:spcAft>
              <a:buClr>
                <a:srgbClr val="000000"/>
              </a:buClr>
              <a:buSzPts val="2222"/>
              <a:buFont typeface="Arial"/>
              <a:buNone/>
            </a:pPr>
            <a:endParaRPr sz="2500" b="1" i="0" u="none" strike="noStrike" cap="none">
              <a:solidFill>
                <a:srgbClr val="083C92"/>
              </a:solidFill>
              <a:latin typeface="Lato"/>
              <a:ea typeface="Lato"/>
              <a:cs typeface="Lato"/>
              <a:sym typeface="Lato"/>
            </a:endParaRPr>
          </a:p>
        </p:txBody>
      </p:sp>
    </p:spTree>
    <p:extLst>
      <p:ext uri="{BB962C8B-B14F-4D97-AF65-F5344CB8AC3E}">
        <p14:creationId xmlns:p14="http://schemas.microsoft.com/office/powerpoint/2010/main" val="2901438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Immagine che contiene testo, schermata&#10;&#10;Descrizione generata automaticamente">
            <a:extLst>
              <a:ext uri="{FF2B5EF4-FFF2-40B4-BE49-F238E27FC236}">
                <a16:creationId xmlns:a16="http://schemas.microsoft.com/office/drawing/2014/main" xmlns="" id="{26B093D4-6C0F-4DE9-73E0-51B274C131B4}"/>
              </a:ext>
            </a:extLst>
          </p:cNvPr>
          <p:cNvPicPr>
            <a:picLocks noChangeAspect="1"/>
          </p:cNvPicPr>
          <p:nvPr/>
        </p:nvPicPr>
        <p:blipFill>
          <a:blip r:embed="rId3"/>
          <a:stretch>
            <a:fillRect/>
          </a:stretch>
        </p:blipFill>
        <p:spPr>
          <a:xfrm>
            <a:off x="259093" y="1901345"/>
            <a:ext cx="8625813" cy="1970859"/>
          </a:xfrm>
          <a:prstGeom prst="rect">
            <a:avLst/>
          </a:prstGeom>
        </p:spPr>
      </p:pic>
      <p:sp>
        <p:nvSpPr>
          <p:cNvPr id="9" name="Google Shape;129;p28">
            <a:extLst>
              <a:ext uri="{FF2B5EF4-FFF2-40B4-BE49-F238E27FC236}">
                <a16:creationId xmlns:a16="http://schemas.microsoft.com/office/drawing/2014/main" xmlns="" id="{24792BD6-47EF-6226-E4F7-D73EB008A392}"/>
              </a:ext>
            </a:extLst>
          </p:cNvPr>
          <p:cNvSpPr txBox="1"/>
          <p:nvPr/>
        </p:nvSpPr>
        <p:spPr>
          <a:xfrm>
            <a:off x="-2" y="790423"/>
            <a:ext cx="9144000" cy="466200"/>
          </a:xfrm>
          <a:prstGeom prst="rect">
            <a:avLst/>
          </a:prstGeom>
          <a:noFill/>
          <a:ln>
            <a:noFill/>
          </a:ln>
        </p:spPr>
        <p:txBody>
          <a:bodyPr spcFirstLastPara="1" wrap="square" lIns="91425" tIns="91425" rIns="91425" bIns="91425" anchor="t" anchorCtr="0">
            <a:noAutofit/>
          </a:bodyPr>
          <a:lstStyle/>
          <a:p>
            <a:pPr algn="ctr">
              <a:lnSpc>
                <a:spcPct val="115000"/>
              </a:lnSpc>
              <a:spcBef>
                <a:spcPts val="1000"/>
              </a:spcBef>
              <a:buSzPts val="1100"/>
            </a:pPr>
            <a:r>
              <a:rPr lang="en-US" sz="2500" b="1">
                <a:solidFill>
                  <a:srgbClr val="083C92"/>
                </a:solidFill>
                <a:latin typeface="Lato"/>
                <a:ea typeface="Lato"/>
                <a:cs typeface="Lato"/>
              </a:rPr>
              <a:t>CLARIN Learning &amp; Training</a:t>
            </a:r>
            <a:endParaRPr lang="it-IT" sz="2500" b="1" i="0" u="none" strike="noStrike" cap="none">
              <a:solidFill>
                <a:srgbClr val="083C92"/>
              </a:solidFill>
              <a:latin typeface="Lato"/>
              <a:ea typeface="Lato"/>
              <a:cs typeface="Lato"/>
            </a:endParaRPr>
          </a:p>
        </p:txBody>
      </p:sp>
      <p:sp>
        <p:nvSpPr>
          <p:cNvPr id="3" name="Rettangolo 2">
            <a:extLst>
              <a:ext uri="{FF2B5EF4-FFF2-40B4-BE49-F238E27FC236}">
                <a16:creationId xmlns:a16="http://schemas.microsoft.com/office/drawing/2014/main" xmlns="" id="{16A0409E-6E13-1DF4-F79F-EF809900673A}"/>
              </a:ext>
            </a:extLst>
          </p:cNvPr>
          <p:cNvSpPr/>
          <p:nvPr/>
        </p:nvSpPr>
        <p:spPr>
          <a:xfrm>
            <a:off x="4012707" y="4829452"/>
            <a:ext cx="1162975" cy="211711"/>
          </a:xfrm>
          <a:prstGeom prst="rect">
            <a:avLst/>
          </a:prstGeom>
          <a:solidFill>
            <a:srgbClr val="021F47"/>
          </a:solidFill>
          <a:ln>
            <a:solidFill>
              <a:srgbClr val="021F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5231884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larintheme">
  <a:themeElements>
    <a:clrScheme name="Clarin Colors 1">
      <a:dk1>
        <a:srgbClr val="000000"/>
      </a:dk1>
      <a:lt1>
        <a:srgbClr val="FFFFFF"/>
      </a:lt1>
      <a:dk2>
        <a:srgbClr val="07426E"/>
      </a:dk2>
      <a:lt2>
        <a:srgbClr val="0080AA"/>
      </a:lt2>
      <a:accent1>
        <a:srgbClr val="A2C037"/>
      </a:accent1>
      <a:accent2>
        <a:srgbClr val="3399BB"/>
      </a:accent2>
      <a:accent3>
        <a:srgbClr val="B5CD5F"/>
      </a:accent3>
      <a:accent4>
        <a:srgbClr val="66B3CC"/>
      </a:accent4>
      <a:accent5>
        <a:srgbClr val="C7D987"/>
      </a:accent5>
      <a:accent6>
        <a:srgbClr val="39688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AED66637DD04984A81ACFA9FA42D327F" ma:contentTypeVersion="11" ma:contentTypeDescription="Creare un nuovo documento." ma:contentTypeScope="" ma:versionID="cf3f1c9e149df49478e7a89a416e3d15">
  <xsd:schema xmlns:xsd="http://www.w3.org/2001/XMLSchema" xmlns:xs="http://www.w3.org/2001/XMLSchema" xmlns:p="http://schemas.microsoft.com/office/2006/metadata/properties" xmlns:ns2="2d7b31d1-67fd-4283-8f58-6f5b0d05fa5f" targetNamespace="http://schemas.microsoft.com/office/2006/metadata/properties" ma:root="true" ma:fieldsID="6f3302402b32950b3dc6e00f5adc4cc4" ns2:_="">
    <xsd:import namespace="2d7b31d1-67fd-4283-8f58-6f5b0d05fa5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7b31d1-67fd-4283-8f58-6f5b0d05fa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Tag immagine" ma:readOnly="false" ma:fieldId="{5cf76f15-5ced-4ddc-b409-7134ff3c332f}" ma:taxonomyMulti="true" ma:sspId="e5505f8f-da62-40e5-a116-f08e7003152c"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d7b31d1-67fd-4283-8f58-6f5b0d05fa5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2108F4D-8795-441D-8571-26578523AE08}">
  <ds:schemaRefs>
    <ds:schemaRef ds:uri="http://schemas.microsoft.com/sharepoint/v3/contenttype/forms"/>
  </ds:schemaRefs>
</ds:datastoreItem>
</file>

<file path=customXml/itemProps2.xml><?xml version="1.0" encoding="utf-8"?>
<ds:datastoreItem xmlns:ds="http://schemas.openxmlformats.org/officeDocument/2006/customXml" ds:itemID="{55661E37-0A47-4EEC-B7A2-D8E279CCDB25}"/>
</file>

<file path=customXml/itemProps3.xml><?xml version="1.0" encoding="utf-8"?>
<ds:datastoreItem xmlns:ds="http://schemas.openxmlformats.org/officeDocument/2006/customXml" ds:itemID="{8E1AD4F3-2F01-42B5-BA27-079BE304D43B}">
  <ds:schemaRefs>
    <ds:schemaRef ds:uri="48bb4141-8f24-4ee9-9f30-763fb903c8b3"/>
    <ds:schemaRef ds:uri="7bf97bd2-45d9-4e03-a336-3c97be7e8e4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4009</TotalTime>
  <Words>2646</Words>
  <Application>Microsoft Macintosh PowerPoint</Application>
  <PresentationFormat>Presentazione su schermo (16:9)</PresentationFormat>
  <Paragraphs>229</Paragraphs>
  <Slides>45</Slides>
  <Notes>44</Notes>
  <HiddenSlides>13</HiddenSlides>
  <MMClips>1</MMClips>
  <ScaleCrop>false</ScaleCrop>
  <HeadingPairs>
    <vt:vector size="4" baseType="variant">
      <vt:variant>
        <vt:lpstr>Tema</vt:lpstr>
      </vt:variant>
      <vt:variant>
        <vt:i4>1</vt:i4>
      </vt:variant>
      <vt:variant>
        <vt:lpstr>Titoli diapositive</vt:lpstr>
      </vt:variant>
      <vt:variant>
        <vt:i4>45</vt:i4>
      </vt:variant>
    </vt:vector>
  </HeadingPairs>
  <TitlesOfParts>
    <vt:vector size="46" baseType="lpstr">
      <vt:lpstr>Clarintheme</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karolina badzmierowska</dc:creator>
  <cp:lastModifiedBy>Monica Monachini</cp:lastModifiedBy>
  <cp:revision>7</cp:revision>
  <dcterms:created xsi:type="dcterms:W3CDTF">2019-06-17T08:56:44Z</dcterms:created>
  <dcterms:modified xsi:type="dcterms:W3CDTF">2024-05-13T08:41:47Z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0x010100AED66637DD04984A81ACFA9FA42D327F</vt:lpwstr>
  </property>
  <property fmtid="{D5CDD505-2E9C-101B-9397-08002B2CF9AE}" pid="3" name="MediaServiceImageTags">
    <vt:lpwstr/>
  </property>
</Properties>
</file>